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77" r:id="rId4"/>
    <p:sldId id="278" r:id="rId5"/>
    <p:sldId id="280" r:id="rId6"/>
    <p:sldId id="279" r:id="rId7"/>
    <p:sldId id="259" r:id="rId8"/>
    <p:sldId id="260" r:id="rId9"/>
    <p:sldId id="284" r:id="rId10"/>
    <p:sldId id="272" r:id="rId11"/>
    <p:sldId id="271" r:id="rId12"/>
    <p:sldId id="273" r:id="rId13"/>
    <p:sldId id="274" r:id="rId14"/>
    <p:sldId id="275" r:id="rId15"/>
    <p:sldId id="276" r:id="rId16"/>
    <p:sldId id="270" r:id="rId17"/>
    <p:sldId id="281" r:id="rId18"/>
    <p:sldId id="282" r:id="rId19"/>
    <p:sldId id="28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54" d="100"/>
          <a:sy n="54" d="100"/>
        </p:scale>
        <p:origin x="-79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7/8/2016</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7/8/2016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7/8/2016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7/8/2016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7/8/2016</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Autofit/>
          </a:bodyPr>
          <a:lstStyle/>
          <a:p>
            <a:pPr algn="ctr"/>
            <a:r>
              <a:rPr lang="es-MX" sz="2800" dirty="0"/>
              <a:t>DESARROLLO DE UNA SOLUCIÓN DE INTELIGENCIA DE NEGOCIOS EN TIEMPO REAL USANDO VIRTUALIZACIÓN DE DATOS PARA LA TOMA DE DECISIONES ORIENTADO AL ANÁLISIS Y MONITOREO DEL TRAFICO POSTAL DE LA EMPRESA SERVICIOS POSTALES DEL PERÚ</a:t>
            </a:r>
          </a:p>
        </p:txBody>
      </p:sp>
      <p:sp>
        <p:nvSpPr>
          <p:cNvPr id="3" name="Subtítulo 2"/>
          <p:cNvSpPr>
            <a:spLocks noGrp="1"/>
          </p:cNvSpPr>
          <p:nvPr>
            <p:ph type="subTitle" idx="1"/>
          </p:nvPr>
        </p:nvSpPr>
        <p:spPr>
          <a:xfrm>
            <a:off x="3784737" y="4423673"/>
            <a:ext cx="4471367" cy="492884"/>
          </a:xfrm>
        </p:spPr>
        <p:txBody>
          <a:bodyPr/>
          <a:lstStyle/>
          <a:p>
            <a:r>
              <a:rPr lang="es-MX" dirty="0"/>
              <a:t>Autor: Jorge enrique Quiroz ñato</a:t>
            </a:r>
          </a:p>
        </p:txBody>
      </p:sp>
      <p:sp>
        <p:nvSpPr>
          <p:cNvPr id="4" name="Subtítulo 2"/>
          <p:cNvSpPr txBox="1">
            <a:spLocks/>
          </p:cNvSpPr>
          <p:nvPr/>
        </p:nvSpPr>
        <p:spPr>
          <a:xfrm>
            <a:off x="3784736" y="5583825"/>
            <a:ext cx="4471367" cy="492884"/>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s-MX" dirty="0"/>
              <a:t>ASESOR: PIEDRA ISUSQUI, José César</a:t>
            </a:r>
          </a:p>
        </p:txBody>
      </p:sp>
    </p:spTree>
    <p:extLst>
      <p:ext uri="{BB962C8B-B14F-4D97-AF65-F5344CB8AC3E}">
        <p14:creationId xmlns:p14="http://schemas.microsoft.com/office/powerpoint/2010/main" val="2966639253"/>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8054" y="316521"/>
            <a:ext cx="9905998" cy="791308"/>
          </a:xfrm>
        </p:spPr>
        <p:txBody>
          <a:bodyPr/>
          <a:lstStyle/>
          <a:p>
            <a:r>
              <a:rPr lang="es-MX" dirty="0"/>
              <a:t>Capitulo III: Estado del Arte</a:t>
            </a:r>
          </a:p>
        </p:txBody>
      </p:sp>
      <p:graphicFrame>
        <p:nvGraphicFramePr>
          <p:cNvPr id="4" name="Tabla 3"/>
          <p:cNvGraphicFramePr>
            <a:graphicFrameLocks noGrp="1"/>
          </p:cNvGraphicFramePr>
          <p:nvPr>
            <p:extLst>
              <p:ext uri="{D42A27DB-BD31-4B8C-83A1-F6EECF244321}">
                <p14:modId xmlns:p14="http://schemas.microsoft.com/office/powerpoint/2010/main" val="1103137174"/>
              </p:ext>
            </p:extLst>
          </p:nvPr>
        </p:nvGraphicFramePr>
        <p:xfrm>
          <a:off x="715617" y="1658987"/>
          <a:ext cx="11012556" cy="3581230"/>
        </p:xfrm>
        <a:graphic>
          <a:graphicData uri="http://schemas.openxmlformats.org/drawingml/2006/table">
            <a:tbl>
              <a:tblPr firstRow="1" firstCol="1" bandRow="1">
                <a:tableStyleId>{00A15C55-8517-42AA-B614-E9B94910E393}</a:tableStyleId>
              </a:tblPr>
              <a:tblGrid>
                <a:gridCol w="2753139">
                  <a:extLst>
                    <a:ext uri="{9D8B030D-6E8A-4147-A177-3AD203B41FA5}">
                      <a16:colId xmlns:a16="http://schemas.microsoft.com/office/drawing/2014/main" xmlns="" val="3441841863"/>
                    </a:ext>
                  </a:extLst>
                </a:gridCol>
                <a:gridCol w="2753139">
                  <a:extLst>
                    <a:ext uri="{9D8B030D-6E8A-4147-A177-3AD203B41FA5}">
                      <a16:colId xmlns:a16="http://schemas.microsoft.com/office/drawing/2014/main" xmlns="" val="724407318"/>
                    </a:ext>
                  </a:extLst>
                </a:gridCol>
                <a:gridCol w="2753139">
                  <a:extLst>
                    <a:ext uri="{9D8B030D-6E8A-4147-A177-3AD203B41FA5}">
                      <a16:colId xmlns:a16="http://schemas.microsoft.com/office/drawing/2014/main" xmlns="" val="2330042827"/>
                    </a:ext>
                  </a:extLst>
                </a:gridCol>
                <a:gridCol w="2753139">
                  <a:extLst>
                    <a:ext uri="{9D8B030D-6E8A-4147-A177-3AD203B41FA5}">
                      <a16:colId xmlns:a16="http://schemas.microsoft.com/office/drawing/2014/main" xmlns="" val="347842391"/>
                    </a:ext>
                  </a:extLst>
                </a:gridCol>
              </a:tblGrid>
              <a:tr h="716246">
                <a:tc>
                  <a:txBody>
                    <a:bodyPr/>
                    <a:lstStyle/>
                    <a:p>
                      <a:pPr marR="6985" algn="ctr">
                        <a:lnSpc>
                          <a:spcPct val="100000"/>
                        </a:lnSpc>
                        <a:spcAft>
                          <a:spcPts val="600"/>
                        </a:spcAft>
                      </a:pPr>
                      <a:r>
                        <a:rPr lang="es-PE" sz="2000" dirty="0">
                          <a:effectLst/>
                        </a:rPr>
                        <a:t>Criterios de comparación</a:t>
                      </a:r>
                      <a:endParaRPr lang="es-MX" sz="2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ct val="100000"/>
                        </a:lnSpc>
                        <a:spcAft>
                          <a:spcPts val="600"/>
                        </a:spcAft>
                      </a:pPr>
                      <a:r>
                        <a:rPr lang="es-PE" sz="2000" dirty="0">
                          <a:effectLst/>
                        </a:rPr>
                        <a:t>Empresa comercializadora</a:t>
                      </a:r>
                      <a:endParaRPr lang="es-MX" sz="2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Aft>
                          <a:spcPts val="600"/>
                        </a:spcAft>
                      </a:pPr>
                      <a:r>
                        <a:rPr lang="es-PE" sz="2000">
                          <a:effectLst/>
                        </a:rPr>
                        <a:t>Empresa CP</a:t>
                      </a:r>
                      <a:endParaRPr lang="es-MX" sz="2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Aft>
                          <a:spcPts val="600"/>
                        </a:spcAft>
                      </a:pPr>
                      <a:r>
                        <a:rPr lang="es-PE" sz="2000">
                          <a:effectLst/>
                        </a:rPr>
                        <a:t>Empresa ViaBlu</a:t>
                      </a:r>
                      <a:endParaRPr lang="es-MX" sz="20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886079959"/>
                  </a:ext>
                </a:extLst>
              </a:tr>
              <a:tr h="716246">
                <a:tc>
                  <a:txBody>
                    <a:bodyPr/>
                    <a:lstStyle/>
                    <a:p>
                      <a:pPr marR="6985" algn="ctr">
                        <a:lnSpc>
                          <a:spcPct val="100000"/>
                        </a:lnSpc>
                        <a:spcAft>
                          <a:spcPts val="1200"/>
                        </a:spcAft>
                      </a:pPr>
                      <a:r>
                        <a:rPr lang="es-PE" sz="2000" dirty="0">
                          <a:effectLst/>
                        </a:rPr>
                        <a:t>Proceso de Negocio</a:t>
                      </a:r>
                      <a:endParaRPr lang="es-MX" sz="2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Aft>
                          <a:spcPts val="0"/>
                        </a:spcAft>
                      </a:pPr>
                      <a:r>
                        <a:rPr lang="es-PE" sz="2000" dirty="0">
                          <a:effectLst/>
                        </a:rPr>
                        <a:t>Medio</a:t>
                      </a:r>
                      <a:endParaRPr lang="es-MX" sz="2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Aft>
                          <a:spcPts val="0"/>
                        </a:spcAft>
                      </a:pPr>
                      <a:r>
                        <a:rPr lang="es-PE" sz="2000" dirty="0">
                          <a:effectLst/>
                        </a:rPr>
                        <a:t>Alto</a:t>
                      </a:r>
                      <a:endParaRPr lang="es-MX" sz="2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Aft>
                          <a:spcPts val="0"/>
                        </a:spcAft>
                      </a:pPr>
                      <a:r>
                        <a:rPr lang="es-PE" sz="2000" dirty="0">
                          <a:effectLst/>
                        </a:rPr>
                        <a:t>Bajo</a:t>
                      </a:r>
                      <a:endParaRPr lang="es-MX" sz="2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3625488985"/>
                  </a:ext>
                </a:extLst>
              </a:tr>
              <a:tr h="716246">
                <a:tc>
                  <a:txBody>
                    <a:bodyPr/>
                    <a:lstStyle/>
                    <a:p>
                      <a:pPr marR="6985" algn="ctr">
                        <a:lnSpc>
                          <a:spcPct val="100000"/>
                        </a:lnSpc>
                        <a:spcAft>
                          <a:spcPts val="1200"/>
                        </a:spcAft>
                      </a:pPr>
                      <a:r>
                        <a:rPr lang="es-PE" sz="2000" dirty="0">
                          <a:effectLst/>
                        </a:rPr>
                        <a:t>Sistema fuentes involucrados</a:t>
                      </a:r>
                      <a:endParaRPr lang="es-MX" sz="2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Aft>
                          <a:spcPts val="0"/>
                        </a:spcAft>
                      </a:pPr>
                      <a:r>
                        <a:rPr lang="es-PE" sz="2000">
                          <a:effectLst/>
                        </a:rPr>
                        <a:t>Medio</a:t>
                      </a:r>
                      <a:endParaRPr lang="es-MX" sz="2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Aft>
                          <a:spcPts val="0"/>
                        </a:spcAft>
                      </a:pPr>
                      <a:r>
                        <a:rPr lang="es-PE" sz="2000">
                          <a:effectLst/>
                        </a:rPr>
                        <a:t>Alto</a:t>
                      </a:r>
                      <a:endParaRPr lang="es-MX" sz="2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Aft>
                          <a:spcPts val="0"/>
                        </a:spcAft>
                      </a:pPr>
                      <a:r>
                        <a:rPr lang="es-PE" sz="2000" dirty="0">
                          <a:effectLst/>
                        </a:rPr>
                        <a:t>Medio</a:t>
                      </a:r>
                      <a:endParaRPr lang="es-MX" sz="2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216975064"/>
                  </a:ext>
                </a:extLst>
              </a:tr>
              <a:tr h="716246">
                <a:tc>
                  <a:txBody>
                    <a:bodyPr/>
                    <a:lstStyle/>
                    <a:p>
                      <a:pPr marR="6985" algn="ctr">
                        <a:lnSpc>
                          <a:spcPct val="100000"/>
                        </a:lnSpc>
                        <a:spcAft>
                          <a:spcPts val="1200"/>
                        </a:spcAft>
                      </a:pPr>
                      <a:r>
                        <a:rPr lang="es-PE" sz="2000" dirty="0">
                          <a:effectLst/>
                        </a:rPr>
                        <a:t>Problema identificado</a:t>
                      </a:r>
                      <a:endParaRPr lang="es-MX" sz="2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Aft>
                          <a:spcPts val="0"/>
                        </a:spcAft>
                      </a:pPr>
                      <a:r>
                        <a:rPr lang="es-PE" sz="2000" dirty="0">
                          <a:effectLst/>
                        </a:rPr>
                        <a:t>Alto</a:t>
                      </a:r>
                      <a:endParaRPr lang="es-MX" sz="2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Aft>
                          <a:spcPts val="0"/>
                        </a:spcAft>
                      </a:pPr>
                      <a:r>
                        <a:rPr lang="es-PE" sz="2000">
                          <a:effectLst/>
                        </a:rPr>
                        <a:t>Bajo</a:t>
                      </a:r>
                      <a:endParaRPr lang="es-MX" sz="2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Aft>
                          <a:spcPts val="0"/>
                        </a:spcAft>
                      </a:pPr>
                      <a:r>
                        <a:rPr lang="es-PE" sz="2000" dirty="0">
                          <a:effectLst/>
                        </a:rPr>
                        <a:t>Medio</a:t>
                      </a:r>
                      <a:endParaRPr lang="es-MX" sz="2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268216212"/>
                  </a:ext>
                </a:extLst>
              </a:tr>
              <a:tr h="716246">
                <a:tc>
                  <a:txBody>
                    <a:bodyPr/>
                    <a:lstStyle/>
                    <a:p>
                      <a:pPr marR="6985" algn="ctr">
                        <a:lnSpc>
                          <a:spcPct val="100000"/>
                        </a:lnSpc>
                        <a:spcAft>
                          <a:spcPts val="1200"/>
                        </a:spcAft>
                      </a:pPr>
                      <a:r>
                        <a:rPr lang="es-PE" sz="2000" dirty="0">
                          <a:effectLst/>
                        </a:rPr>
                        <a:t>Objetivo a alcanzar</a:t>
                      </a:r>
                      <a:endParaRPr lang="es-MX" sz="2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Aft>
                          <a:spcPts val="0"/>
                        </a:spcAft>
                      </a:pPr>
                      <a:r>
                        <a:rPr lang="es-PE" sz="2000" dirty="0">
                          <a:effectLst/>
                        </a:rPr>
                        <a:t>Medio</a:t>
                      </a:r>
                      <a:endParaRPr lang="es-MX" sz="2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Aft>
                          <a:spcPts val="0"/>
                        </a:spcAft>
                      </a:pPr>
                      <a:r>
                        <a:rPr lang="es-PE" sz="2000" dirty="0">
                          <a:effectLst/>
                        </a:rPr>
                        <a:t>Bajo</a:t>
                      </a:r>
                      <a:endParaRPr lang="es-MX" sz="2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Aft>
                          <a:spcPts val="0"/>
                        </a:spcAft>
                      </a:pPr>
                      <a:r>
                        <a:rPr lang="es-PE" sz="2000" dirty="0">
                          <a:effectLst/>
                        </a:rPr>
                        <a:t>Medio</a:t>
                      </a:r>
                      <a:endParaRPr lang="es-MX" sz="2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3626327763"/>
                  </a:ext>
                </a:extLst>
              </a:tr>
            </a:tbl>
          </a:graphicData>
        </a:graphic>
      </p:graphicFrame>
      <p:sp>
        <p:nvSpPr>
          <p:cNvPr id="5" name="Título 1"/>
          <p:cNvSpPr txBox="1">
            <a:spLocks/>
          </p:cNvSpPr>
          <p:nvPr/>
        </p:nvSpPr>
        <p:spPr>
          <a:xfrm>
            <a:off x="816735" y="1046155"/>
            <a:ext cx="3980552" cy="5179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MX" sz="2800" dirty="0"/>
              <a:t>Resultado del Análisis</a:t>
            </a:r>
          </a:p>
        </p:txBody>
      </p:sp>
      <p:sp>
        <p:nvSpPr>
          <p:cNvPr id="6" name="Título 1"/>
          <p:cNvSpPr txBox="1">
            <a:spLocks/>
          </p:cNvSpPr>
          <p:nvPr/>
        </p:nvSpPr>
        <p:spPr>
          <a:xfrm>
            <a:off x="969135" y="5383694"/>
            <a:ext cx="10601542" cy="12808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457200" indent="-457200">
              <a:buFont typeface="Arial" pitchFamily="34" charset="0"/>
              <a:buChar char="•"/>
            </a:pPr>
            <a:r>
              <a:rPr lang="es-PE" sz="2000" dirty="0"/>
              <a:t>Usar la técnica de </a:t>
            </a:r>
            <a:r>
              <a:rPr lang="es-PE" sz="2000" dirty="0" err="1"/>
              <a:t>datamart</a:t>
            </a:r>
            <a:r>
              <a:rPr lang="es-PE" sz="2000" dirty="0"/>
              <a:t> para la explotación de datos de las diferentes fuentes de información.</a:t>
            </a:r>
          </a:p>
          <a:p>
            <a:pPr marL="457200" indent="-457200">
              <a:buFont typeface="Arial" pitchFamily="34" charset="0"/>
              <a:buChar char="•"/>
            </a:pPr>
            <a:r>
              <a:rPr lang="es-PE" sz="2000" dirty="0"/>
              <a:t>Utilizar el esquema estrella en la solución planteada para poder analizar los datos de una manera eficiente.</a:t>
            </a:r>
            <a:endParaRPr lang="es-MX" sz="2000" dirty="0"/>
          </a:p>
        </p:txBody>
      </p:sp>
    </p:spTree>
    <p:extLst>
      <p:ext uri="{BB962C8B-B14F-4D97-AF65-F5344CB8AC3E}">
        <p14:creationId xmlns:p14="http://schemas.microsoft.com/office/powerpoint/2010/main" val="297791901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1000"/>
                                        <p:tgtEl>
                                          <p:spTgt spid="6">
                                            <p:txEl>
                                              <p:pRg st="1" end="1"/>
                                            </p:txEl>
                                          </p:spTgt>
                                        </p:tgtEl>
                                      </p:cBhvr>
                                    </p:animEffect>
                                    <p:anim calcmode="lin" valueType="num">
                                      <p:cBhvr>
                                        <p:cTn id="22"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284403"/>
            <a:ext cx="9905998" cy="928928"/>
          </a:xfrm>
        </p:spPr>
        <p:txBody>
          <a:bodyPr/>
          <a:lstStyle/>
          <a:p>
            <a:r>
              <a:rPr lang="es-MX" dirty="0"/>
              <a:t>Capitulo III: Estado del Arte</a:t>
            </a:r>
          </a:p>
        </p:txBody>
      </p:sp>
      <p:sp>
        <p:nvSpPr>
          <p:cNvPr id="3" name="Marcador de contenido 2"/>
          <p:cNvSpPr>
            <a:spLocks noGrp="1"/>
          </p:cNvSpPr>
          <p:nvPr>
            <p:ph idx="1"/>
          </p:nvPr>
        </p:nvSpPr>
        <p:spPr>
          <a:xfrm>
            <a:off x="1106244" y="1058669"/>
            <a:ext cx="5550936" cy="1139413"/>
          </a:xfrm>
        </p:spPr>
        <p:txBody>
          <a:bodyPr>
            <a:normAutofit/>
          </a:bodyPr>
          <a:lstStyle/>
          <a:p>
            <a:pPr marL="0" indent="0">
              <a:buNone/>
            </a:pPr>
            <a:r>
              <a:rPr lang="es-MX" sz="2800" dirty="0"/>
              <a:t>Arquitecturas de </a:t>
            </a:r>
            <a:r>
              <a:rPr lang="es-MX" sz="2800" dirty="0" smtClean="0"/>
              <a:t>Inteligencia</a:t>
            </a:r>
            <a:br>
              <a:rPr lang="es-MX" sz="2800" dirty="0" smtClean="0"/>
            </a:br>
            <a:r>
              <a:rPr lang="es-MX" sz="2800" dirty="0" smtClean="0"/>
              <a:t>de Negocios</a:t>
            </a:r>
            <a:endParaRPr lang="es-MX" sz="2800" dirty="0"/>
          </a:p>
        </p:txBody>
      </p:sp>
      <p:pic>
        <p:nvPicPr>
          <p:cNvPr id="4" name="Imagen 3"/>
          <p:cNvPicPr/>
          <p:nvPr/>
        </p:nvPicPr>
        <p:blipFill rotWithShape="1">
          <a:blip r:embed="rId2"/>
          <a:srcRect l="11080" t="25465" r="23465" b="21483"/>
          <a:stretch/>
        </p:blipFill>
        <p:spPr bwMode="auto">
          <a:xfrm>
            <a:off x="2329275" y="2292626"/>
            <a:ext cx="7397819" cy="4104827"/>
          </a:xfrm>
          <a:prstGeom prst="rect">
            <a:avLst/>
          </a:prstGeom>
          <a:ln>
            <a:noFill/>
          </a:ln>
          <a:extLst>
            <a:ext uri="{53640926-AAD7-44D8-BBD7-CCE9431645EC}">
              <a14:shadowObscured xmlns:a14="http://schemas.microsoft.com/office/drawing/2010/main"/>
            </a:ext>
          </a:extLst>
        </p:spPr>
      </p:pic>
      <p:sp>
        <p:nvSpPr>
          <p:cNvPr id="5" name="Marcador de contenido 2"/>
          <p:cNvSpPr txBox="1">
            <a:spLocks/>
          </p:cNvSpPr>
          <p:nvPr/>
        </p:nvSpPr>
        <p:spPr>
          <a:xfrm>
            <a:off x="2989759" y="6366875"/>
            <a:ext cx="6076850" cy="45223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s-MX" dirty="0"/>
              <a:t>Arquitectura Tradicional de Inteligencia de Negocios</a:t>
            </a:r>
          </a:p>
        </p:txBody>
      </p:sp>
      <p:sp>
        <p:nvSpPr>
          <p:cNvPr id="6" name="Marcador de contenido 2"/>
          <p:cNvSpPr txBox="1">
            <a:spLocks/>
          </p:cNvSpPr>
          <p:nvPr/>
        </p:nvSpPr>
        <p:spPr>
          <a:xfrm>
            <a:off x="5046784" y="967155"/>
            <a:ext cx="6988723" cy="15474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None/>
            </a:pPr>
            <a:r>
              <a:rPr lang="es-MX" sz="1900" b="1" dirty="0" smtClean="0"/>
              <a:t>Fuente: Real time </a:t>
            </a:r>
            <a:r>
              <a:rPr lang="es-MX" sz="1900" b="1" dirty="0" err="1" smtClean="0"/>
              <a:t>business</a:t>
            </a:r>
            <a:r>
              <a:rPr lang="es-MX" sz="1900" b="1" dirty="0" smtClean="0"/>
              <a:t> </a:t>
            </a:r>
            <a:r>
              <a:rPr lang="es-MX" sz="1900" b="1" dirty="0" err="1" smtClean="0"/>
              <a:t>intelligence</a:t>
            </a:r>
            <a:r>
              <a:rPr lang="es-MX" sz="1900" b="1" dirty="0" smtClean="0"/>
              <a:t> in </a:t>
            </a:r>
            <a:r>
              <a:rPr lang="es-MX" sz="1900" b="1" dirty="0" err="1" smtClean="0"/>
              <a:t>supply</a:t>
            </a:r>
            <a:r>
              <a:rPr lang="es-MX" sz="1900" b="1" dirty="0" smtClean="0"/>
              <a:t> </a:t>
            </a:r>
            <a:r>
              <a:rPr lang="es-MX" sz="1900" b="1" dirty="0" err="1" smtClean="0"/>
              <a:t>chain</a:t>
            </a:r>
            <a:r>
              <a:rPr lang="es-MX" sz="1900" b="1" dirty="0" smtClean="0"/>
              <a:t> </a:t>
            </a:r>
            <a:r>
              <a:rPr lang="es-MX" sz="1900" b="1" dirty="0" err="1" smtClean="0"/>
              <a:t>analytics</a:t>
            </a:r>
            <a:endParaRPr lang="es-MX" sz="1900" b="1" dirty="0" smtClean="0"/>
          </a:p>
          <a:p>
            <a:pPr marL="0" indent="0" algn="r">
              <a:buNone/>
            </a:pPr>
            <a:r>
              <a:rPr lang="es-MX" sz="1900" b="1" dirty="0" smtClean="0"/>
              <a:t>Autor: B.S. </a:t>
            </a:r>
            <a:r>
              <a:rPr lang="es-MX" sz="1900" b="1" dirty="0" err="1" smtClean="0"/>
              <a:t>Sahay</a:t>
            </a:r>
            <a:r>
              <a:rPr lang="es-MX" sz="1900" b="1" dirty="0" smtClean="0"/>
              <a:t> and </a:t>
            </a:r>
            <a:r>
              <a:rPr lang="es-MX" sz="1900" b="1" dirty="0" err="1" smtClean="0"/>
              <a:t>Jayanthi</a:t>
            </a:r>
            <a:r>
              <a:rPr lang="es-MX" sz="1900" b="1" dirty="0" smtClean="0"/>
              <a:t> </a:t>
            </a:r>
            <a:r>
              <a:rPr lang="es-MX" sz="1900" b="1" dirty="0" err="1" smtClean="0"/>
              <a:t>Ranjan</a:t>
            </a:r>
            <a:r>
              <a:rPr lang="es-MX" sz="1900" b="1" dirty="0" smtClean="0"/>
              <a:t> (2008)</a:t>
            </a:r>
          </a:p>
          <a:p>
            <a:pPr marL="0" indent="0" algn="r">
              <a:buNone/>
            </a:pPr>
            <a:r>
              <a:rPr lang="es-MX" sz="1900" b="1" dirty="0" smtClean="0"/>
              <a:t>Repositorio: Librería digital de ACM</a:t>
            </a:r>
            <a:endParaRPr lang="es-MX" sz="1900" b="1" dirty="0"/>
          </a:p>
        </p:txBody>
      </p:sp>
    </p:spTree>
    <p:extLst>
      <p:ext uri="{BB962C8B-B14F-4D97-AF65-F5344CB8AC3E}">
        <p14:creationId xmlns:p14="http://schemas.microsoft.com/office/powerpoint/2010/main" val="96906916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351677"/>
            <a:ext cx="9905998" cy="808893"/>
          </a:xfrm>
        </p:spPr>
        <p:txBody>
          <a:bodyPr/>
          <a:lstStyle/>
          <a:p>
            <a:r>
              <a:rPr lang="es-MX" dirty="0"/>
              <a:t>Capitulo III: Estado del Arte</a:t>
            </a:r>
          </a:p>
        </p:txBody>
      </p:sp>
      <p:sp>
        <p:nvSpPr>
          <p:cNvPr id="5" name="Marcador de contenido 2"/>
          <p:cNvSpPr txBox="1">
            <a:spLocks/>
          </p:cNvSpPr>
          <p:nvPr/>
        </p:nvSpPr>
        <p:spPr>
          <a:xfrm>
            <a:off x="2564551" y="6366875"/>
            <a:ext cx="6527424" cy="45223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s-MX" dirty="0"/>
              <a:t>Arquitectura de inteligencia de negocios en tiempo real</a:t>
            </a:r>
          </a:p>
        </p:txBody>
      </p:sp>
      <p:pic>
        <p:nvPicPr>
          <p:cNvPr id="6" name="Imagen 5"/>
          <p:cNvPicPr/>
          <p:nvPr/>
        </p:nvPicPr>
        <p:blipFill rotWithShape="1">
          <a:blip r:embed="rId2"/>
          <a:srcRect l="53523" t="16976" r="12557" b="12413"/>
          <a:stretch/>
        </p:blipFill>
        <p:spPr bwMode="auto">
          <a:xfrm>
            <a:off x="3201641" y="2288125"/>
            <a:ext cx="5253245" cy="4078750"/>
          </a:xfrm>
          <a:prstGeom prst="rect">
            <a:avLst/>
          </a:prstGeom>
          <a:ln>
            <a:noFill/>
          </a:ln>
          <a:extLst>
            <a:ext uri="{53640926-AAD7-44D8-BBD7-CCE9431645EC}">
              <a14:shadowObscured xmlns:a14="http://schemas.microsoft.com/office/drawing/2010/main"/>
            </a:ext>
          </a:extLst>
        </p:spPr>
      </p:pic>
      <p:sp>
        <p:nvSpPr>
          <p:cNvPr id="7" name="Marcador de contenido 2"/>
          <p:cNvSpPr txBox="1">
            <a:spLocks/>
          </p:cNvSpPr>
          <p:nvPr/>
        </p:nvSpPr>
        <p:spPr>
          <a:xfrm>
            <a:off x="1106244" y="1058669"/>
            <a:ext cx="5550936" cy="113941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MX" sz="2800" smtClean="0"/>
              <a:t>Arquitecturas de Inteligencia</a:t>
            </a:r>
            <a:br>
              <a:rPr lang="es-MX" sz="2800" smtClean="0"/>
            </a:br>
            <a:r>
              <a:rPr lang="es-MX" sz="2800" smtClean="0"/>
              <a:t>de Negocios</a:t>
            </a:r>
            <a:endParaRPr lang="es-MX" sz="2800" dirty="0"/>
          </a:p>
        </p:txBody>
      </p:sp>
      <p:sp>
        <p:nvSpPr>
          <p:cNvPr id="8" name="Marcador de contenido 2"/>
          <p:cNvSpPr txBox="1">
            <a:spLocks/>
          </p:cNvSpPr>
          <p:nvPr/>
        </p:nvSpPr>
        <p:spPr>
          <a:xfrm>
            <a:off x="5046784" y="967155"/>
            <a:ext cx="6988723" cy="163536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None/>
            </a:pPr>
            <a:r>
              <a:rPr lang="es-MX" sz="1900" b="1" dirty="0"/>
              <a:t>Fuente: </a:t>
            </a:r>
            <a:r>
              <a:rPr lang="es-MX" sz="1900" b="1" dirty="0" err="1"/>
              <a:t>Sense</a:t>
            </a:r>
            <a:r>
              <a:rPr lang="es-MX" sz="1900" b="1" dirty="0"/>
              <a:t> &amp; Response </a:t>
            </a:r>
            <a:r>
              <a:rPr lang="es-MX" sz="1900" b="1" dirty="0" err="1"/>
              <a:t>Service</a:t>
            </a:r>
            <a:r>
              <a:rPr lang="es-MX" sz="1900" b="1" dirty="0"/>
              <a:t> </a:t>
            </a:r>
            <a:r>
              <a:rPr lang="es-MX" sz="1900" b="1" dirty="0" err="1"/>
              <a:t>Architecture</a:t>
            </a:r>
            <a:r>
              <a:rPr lang="es-MX" sz="1900" b="1" dirty="0"/>
              <a:t> (SARESA): </a:t>
            </a:r>
            <a:r>
              <a:rPr lang="es-MX" sz="1900" b="1" dirty="0" err="1"/>
              <a:t>An</a:t>
            </a:r>
            <a:r>
              <a:rPr lang="es-MX" sz="1900" b="1" dirty="0"/>
              <a:t> </a:t>
            </a:r>
            <a:r>
              <a:rPr lang="es-MX" sz="1900" b="1" dirty="0" err="1"/>
              <a:t>Approach</a:t>
            </a:r>
            <a:r>
              <a:rPr lang="es-MX" sz="1900" b="1" dirty="0"/>
              <a:t> </a:t>
            </a:r>
            <a:r>
              <a:rPr lang="es-MX" sz="1900" b="1" dirty="0" err="1"/>
              <a:t>towards</a:t>
            </a:r>
            <a:r>
              <a:rPr lang="es-MX" sz="1900" b="1" dirty="0"/>
              <a:t> a Real-time Business </a:t>
            </a:r>
            <a:r>
              <a:rPr lang="es-MX" sz="1900" b="1" dirty="0" err="1"/>
              <a:t>Intelligence</a:t>
            </a:r>
            <a:r>
              <a:rPr lang="es-MX" sz="1900" b="1" dirty="0"/>
              <a:t> </a:t>
            </a:r>
            <a:r>
              <a:rPr lang="es-MX" sz="1900" b="1" dirty="0" err="1"/>
              <a:t>Solution</a:t>
            </a:r>
            <a:r>
              <a:rPr lang="es-MX" sz="1900" b="1" dirty="0"/>
              <a:t> and </a:t>
            </a:r>
            <a:r>
              <a:rPr lang="es-MX" sz="1900" b="1" dirty="0" err="1"/>
              <a:t>its</a:t>
            </a:r>
            <a:r>
              <a:rPr lang="es-MX" sz="1900" b="1" dirty="0"/>
              <a:t> use </a:t>
            </a:r>
            <a:r>
              <a:rPr lang="es-MX" sz="1900" b="1" dirty="0" err="1"/>
              <a:t>for</a:t>
            </a:r>
            <a:r>
              <a:rPr lang="es-MX" sz="1900" b="1" dirty="0"/>
              <a:t> a </a:t>
            </a:r>
            <a:r>
              <a:rPr lang="es-MX" sz="1900" b="1" dirty="0" err="1"/>
              <a:t>Fraud</a:t>
            </a:r>
            <a:r>
              <a:rPr lang="es-MX" sz="1900" b="1" dirty="0"/>
              <a:t> </a:t>
            </a:r>
            <a:r>
              <a:rPr lang="es-MX" sz="1900" b="1" dirty="0" err="1"/>
              <a:t>Detection</a:t>
            </a:r>
            <a:r>
              <a:rPr lang="es-MX" sz="1900" b="1" dirty="0"/>
              <a:t> </a:t>
            </a:r>
            <a:r>
              <a:rPr lang="es-MX" sz="1900" b="1" dirty="0" err="1"/>
              <a:t>Application</a:t>
            </a:r>
            <a:endParaRPr lang="es-MX" sz="1900" b="1" dirty="0"/>
          </a:p>
          <a:p>
            <a:pPr marL="0" indent="0" algn="r">
              <a:buNone/>
            </a:pPr>
            <a:r>
              <a:rPr lang="es-MX" sz="1900" b="1" dirty="0"/>
              <a:t>Autor: </a:t>
            </a:r>
            <a:r>
              <a:rPr lang="es-MX" sz="1900" b="1" dirty="0" err="1"/>
              <a:t>Tho</a:t>
            </a:r>
            <a:r>
              <a:rPr lang="es-MX" sz="1900" b="1" dirty="0"/>
              <a:t> </a:t>
            </a:r>
            <a:r>
              <a:rPr lang="es-MX" sz="1900" b="1" dirty="0" err="1"/>
              <a:t>Manh</a:t>
            </a:r>
            <a:r>
              <a:rPr lang="es-MX" sz="1900" b="1" dirty="0"/>
              <a:t> </a:t>
            </a:r>
            <a:r>
              <a:rPr lang="es-MX" sz="1900" b="1" dirty="0" err="1"/>
              <a:t>Nguyen</a:t>
            </a:r>
            <a:r>
              <a:rPr lang="es-MX" sz="1900" b="1" dirty="0"/>
              <a:t>, Josef </a:t>
            </a:r>
            <a:r>
              <a:rPr lang="es-MX" sz="1900" b="1" dirty="0" err="1"/>
              <a:t>Schiefer</a:t>
            </a:r>
            <a:r>
              <a:rPr lang="es-MX" sz="1900" b="1" dirty="0"/>
              <a:t> and Min </a:t>
            </a:r>
            <a:r>
              <a:rPr lang="es-MX" sz="1900" b="1" dirty="0" err="1"/>
              <a:t>Tjoa</a:t>
            </a:r>
            <a:r>
              <a:rPr lang="es-MX" sz="1900" b="1" dirty="0"/>
              <a:t> (2005)</a:t>
            </a:r>
          </a:p>
          <a:p>
            <a:pPr marL="0" indent="0" algn="r">
              <a:buNone/>
            </a:pPr>
            <a:r>
              <a:rPr lang="es-MX" sz="1900" b="1" dirty="0"/>
              <a:t>Repositorio: Librería digital de ACM</a:t>
            </a:r>
          </a:p>
        </p:txBody>
      </p:sp>
    </p:spTree>
    <p:extLst>
      <p:ext uri="{BB962C8B-B14F-4D97-AF65-F5344CB8AC3E}">
        <p14:creationId xmlns:p14="http://schemas.microsoft.com/office/powerpoint/2010/main" val="168425949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911" y="439616"/>
            <a:ext cx="9905998" cy="650631"/>
          </a:xfrm>
        </p:spPr>
        <p:txBody>
          <a:bodyPr/>
          <a:lstStyle/>
          <a:p>
            <a:r>
              <a:rPr lang="es-MX" dirty="0"/>
              <a:t>Capitulo III: Estado del Arte</a:t>
            </a:r>
          </a:p>
        </p:txBody>
      </p:sp>
      <p:sp>
        <p:nvSpPr>
          <p:cNvPr id="5" name="Marcador de contenido 2"/>
          <p:cNvSpPr txBox="1">
            <a:spLocks/>
          </p:cNvSpPr>
          <p:nvPr/>
        </p:nvSpPr>
        <p:spPr>
          <a:xfrm>
            <a:off x="2526144" y="6366875"/>
            <a:ext cx="7243042" cy="45223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s-MX" dirty="0"/>
              <a:t>Arquitectura de la solución usada en la empresa SERPOST [SERPOST]</a:t>
            </a:r>
          </a:p>
        </p:txBody>
      </p:sp>
      <p:pic>
        <p:nvPicPr>
          <p:cNvPr id="7" name="Imagen 6"/>
          <p:cNvPicPr/>
          <p:nvPr/>
        </p:nvPicPr>
        <p:blipFill rotWithShape="1">
          <a:blip r:embed="rId2"/>
          <a:srcRect l="32898" r="32841" b="58165"/>
          <a:stretch/>
        </p:blipFill>
        <p:spPr bwMode="auto">
          <a:xfrm>
            <a:off x="2979049" y="2288167"/>
            <a:ext cx="6337232" cy="4078708"/>
          </a:xfrm>
          <a:prstGeom prst="rect">
            <a:avLst/>
          </a:prstGeom>
          <a:ln>
            <a:noFill/>
          </a:ln>
          <a:extLst>
            <a:ext uri="{53640926-AAD7-44D8-BBD7-CCE9431645EC}">
              <a14:shadowObscured xmlns:a14="http://schemas.microsoft.com/office/drawing/2010/main"/>
            </a:ext>
          </a:extLst>
        </p:spPr>
      </p:pic>
      <p:sp>
        <p:nvSpPr>
          <p:cNvPr id="8" name="Marcador de contenido 2"/>
          <p:cNvSpPr txBox="1">
            <a:spLocks/>
          </p:cNvSpPr>
          <p:nvPr/>
        </p:nvSpPr>
        <p:spPr>
          <a:xfrm>
            <a:off x="1106244" y="1058669"/>
            <a:ext cx="5550936" cy="113941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MX" sz="2800" smtClean="0"/>
              <a:t>Arquitecturas de Inteligencia</a:t>
            </a:r>
            <a:br>
              <a:rPr lang="es-MX" sz="2800" smtClean="0"/>
            </a:br>
            <a:r>
              <a:rPr lang="es-MX" sz="2800" smtClean="0"/>
              <a:t>de Negocios</a:t>
            </a:r>
            <a:endParaRPr lang="es-MX" sz="2800" dirty="0"/>
          </a:p>
        </p:txBody>
      </p:sp>
      <p:sp>
        <p:nvSpPr>
          <p:cNvPr id="9" name="Marcador de contenido 2"/>
          <p:cNvSpPr txBox="1">
            <a:spLocks/>
          </p:cNvSpPr>
          <p:nvPr/>
        </p:nvSpPr>
        <p:spPr>
          <a:xfrm>
            <a:off x="5046784" y="1241516"/>
            <a:ext cx="6988723" cy="7737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None/>
            </a:pPr>
            <a:r>
              <a:rPr lang="es-MX" b="1" dirty="0" smtClean="0"/>
              <a:t>Fuente: SERPOST</a:t>
            </a:r>
            <a:endParaRPr lang="es-MX" b="1" dirty="0"/>
          </a:p>
        </p:txBody>
      </p:sp>
    </p:spTree>
    <p:extLst>
      <p:ext uri="{BB962C8B-B14F-4D97-AF65-F5344CB8AC3E}">
        <p14:creationId xmlns:p14="http://schemas.microsoft.com/office/powerpoint/2010/main" val="306527728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442668"/>
            <a:ext cx="9905998" cy="612405"/>
          </a:xfrm>
        </p:spPr>
        <p:txBody>
          <a:bodyPr/>
          <a:lstStyle/>
          <a:p>
            <a:r>
              <a:rPr lang="es-MX" dirty="0"/>
              <a:t>Capitulo III: Estado del Arte</a:t>
            </a:r>
          </a:p>
        </p:txBody>
      </p:sp>
      <p:sp>
        <p:nvSpPr>
          <p:cNvPr id="5" name="Marcador de contenido 2"/>
          <p:cNvSpPr txBox="1">
            <a:spLocks/>
          </p:cNvSpPr>
          <p:nvPr/>
        </p:nvSpPr>
        <p:spPr>
          <a:xfrm>
            <a:off x="315238" y="6366874"/>
            <a:ext cx="6377112" cy="45223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s-MX" dirty="0"/>
              <a:t>Arquitectura de un servidor de virtualización de datos</a:t>
            </a:r>
          </a:p>
        </p:txBody>
      </p:sp>
      <p:pic>
        <p:nvPicPr>
          <p:cNvPr id="7" name="Imagen 6"/>
          <p:cNvPicPr/>
          <p:nvPr/>
        </p:nvPicPr>
        <p:blipFill rotWithShape="1">
          <a:blip r:embed="rId2"/>
          <a:srcRect l="25569" t="13944" r="13704" b="16679"/>
          <a:stretch/>
        </p:blipFill>
        <p:spPr bwMode="auto">
          <a:xfrm>
            <a:off x="315238" y="2557669"/>
            <a:ext cx="6793838" cy="3809205"/>
          </a:xfrm>
          <a:prstGeom prst="rect">
            <a:avLst/>
          </a:prstGeom>
          <a:ln>
            <a:noFill/>
          </a:ln>
          <a:extLst>
            <a:ext uri="{53640926-AAD7-44D8-BBD7-CCE9431645EC}">
              <a14:shadowObscured xmlns:a14="http://schemas.microsoft.com/office/drawing/2010/main"/>
            </a:ext>
          </a:extLst>
        </p:spPr>
      </p:pic>
      <p:pic>
        <p:nvPicPr>
          <p:cNvPr id="8" name="Imagen 7"/>
          <p:cNvPicPr/>
          <p:nvPr/>
        </p:nvPicPr>
        <p:blipFill rotWithShape="1">
          <a:blip r:embed="rId3"/>
          <a:srcRect l="22500" t="8186" r="21591" b="8144"/>
          <a:stretch/>
        </p:blipFill>
        <p:spPr bwMode="auto">
          <a:xfrm>
            <a:off x="7198931" y="2396953"/>
            <a:ext cx="4817787" cy="3970851"/>
          </a:xfrm>
          <a:prstGeom prst="rect">
            <a:avLst/>
          </a:prstGeom>
          <a:ln>
            <a:noFill/>
          </a:ln>
          <a:extLst>
            <a:ext uri="{53640926-AAD7-44D8-BBD7-CCE9431645EC}">
              <a14:shadowObscured xmlns:a14="http://schemas.microsoft.com/office/drawing/2010/main"/>
            </a:ext>
          </a:extLst>
        </p:spPr>
      </p:pic>
      <p:sp>
        <p:nvSpPr>
          <p:cNvPr id="9" name="Marcador de contenido 2"/>
          <p:cNvSpPr txBox="1">
            <a:spLocks/>
          </p:cNvSpPr>
          <p:nvPr/>
        </p:nvSpPr>
        <p:spPr>
          <a:xfrm>
            <a:off x="7365298" y="6366874"/>
            <a:ext cx="4561564" cy="45223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s-MX" dirty="0"/>
              <a:t>Módulos de una capa de virtualización</a:t>
            </a:r>
          </a:p>
        </p:txBody>
      </p:sp>
      <p:sp>
        <p:nvSpPr>
          <p:cNvPr id="10" name="Marcador de contenido 2"/>
          <p:cNvSpPr txBox="1">
            <a:spLocks/>
          </p:cNvSpPr>
          <p:nvPr/>
        </p:nvSpPr>
        <p:spPr>
          <a:xfrm>
            <a:off x="1106244" y="1058669"/>
            <a:ext cx="5550936" cy="113941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MX" sz="2800" smtClean="0"/>
              <a:t>Arquitecturas de Inteligencia</a:t>
            </a:r>
            <a:br>
              <a:rPr lang="es-MX" sz="2800" smtClean="0"/>
            </a:br>
            <a:r>
              <a:rPr lang="es-MX" sz="2800" smtClean="0"/>
              <a:t>de Negocios</a:t>
            </a:r>
            <a:endParaRPr lang="es-MX" sz="2800" dirty="0"/>
          </a:p>
        </p:txBody>
      </p:sp>
      <p:sp>
        <p:nvSpPr>
          <p:cNvPr id="11" name="Marcador de contenido 2"/>
          <p:cNvSpPr txBox="1">
            <a:spLocks/>
          </p:cNvSpPr>
          <p:nvPr/>
        </p:nvSpPr>
        <p:spPr>
          <a:xfrm>
            <a:off x="5240215" y="967155"/>
            <a:ext cx="6795292" cy="154743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None/>
            </a:pPr>
            <a:r>
              <a:rPr lang="es-MX" sz="1900" b="1" dirty="0"/>
              <a:t>Fuente: Data </a:t>
            </a:r>
            <a:r>
              <a:rPr lang="es-MX" sz="1900" b="1" dirty="0" err="1"/>
              <a:t>Virtualization</a:t>
            </a:r>
            <a:r>
              <a:rPr lang="es-MX" sz="1900" b="1" dirty="0"/>
              <a:t> </a:t>
            </a:r>
            <a:r>
              <a:rPr lang="es-MX" sz="1900" b="1" dirty="0" err="1"/>
              <a:t>for</a:t>
            </a:r>
            <a:r>
              <a:rPr lang="es-MX" sz="1900" b="1" dirty="0"/>
              <a:t> Business </a:t>
            </a:r>
            <a:r>
              <a:rPr lang="es-MX" sz="1900" b="1" dirty="0" err="1"/>
              <a:t>Intelligence</a:t>
            </a:r>
            <a:r>
              <a:rPr lang="es-MX" sz="1900" b="1" dirty="0"/>
              <a:t> </a:t>
            </a:r>
            <a:r>
              <a:rPr lang="es-MX" sz="1900" b="1" dirty="0" err="1"/>
              <a:t>Systems</a:t>
            </a:r>
            <a:r>
              <a:rPr lang="es-MX" sz="1900" b="1" dirty="0"/>
              <a:t> </a:t>
            </a:r>
            <a:r>
              <a:rPr lang="es-MX" sz="1900" b="1" dirty="0" err="1"/>
              <a:t>Revolutionizing</a:t>
            </a:r>
            <a:r>
              <a:rPr lang="es-MX" sz="1900" b="1" dirty="0"/>
              <a:t> Data </a:t>
            </a:r>
            <a:r>
              <a:rPr lang="es-MX" sz="1900" b="1" dirty="0" err="1"/>
              <a:t>Integration</a:t>
            </a:r>
            <a:r>
              <a:rPr lang="es-MX" sz="1900" b="1" dirty="0"/>
              <a:t> </a:t>
            </a:r>
            <a:r>
              <a:rPr lang="es-MX" sz="1900" b="1" dirty="0" err="1"/>
              <a:t>for</a:t>
            </a:r>
            <a:r>
              <a:rPr lang="es-MX" sz="1900" b="1" dirty="0"/>
              <a:t> Data </a:t>
            </a:r>
            <a:r>
              <a:rPr lang="es-MX" sz="1900" b="1" dirty="0" err="1"/>
              <a:t>Warehouses</a:t>
            </a:r>
            <a:endParaRPr lang="es-MX" sz="1900" b="1" dirty="0"/>
          </a:p>
          <a:p>
            <a:pPr marL="0" indent="0" algn="r">
              <a:buNone/>
            </a:pPr>
            <a:r>
              <a:rPr lang="es-MX" sz="1900" b="1" dirty="0"/>
              <a:t>Autor: Rick F. van der </a:t>
            </a:r>
            <a:r>
              <a:rPr lang="es-MX" sz="1900" b="1" dirty="0" err="1"/>
              <a:t>Lans</a:t>
            </a:r>
            <a:r>
              <a:rPr lang="es-MX" sz="1900" b="1" dirty="0"/>
              <a:t> (2012)</a:t>
            </a:r>
          </a:p>
          <a:p>
            <a:pPr marL="0" indent="0" algn="r">
              <a:buNone/>
            </a:pPr>
            <a:r>
              <a:rPr lang="es-MX" sz="1900" b="1" dirty="0"/>
              <a:t>Repositorio: Librería digital </a:t>
            </a:r>
            <a:r>
              <a:rPr lang="es-MX" sz="1900" b="1" dirty="0" err="1"/>
              <a:t>ScienceDirect</a:t>
            </a:r>
            <a:endParaRPr lang="es-MX" sz="1900" b="1" dirty="0"/>
          </a:p>
        </p:txBody>
      </p:sp>
    </p:spTree>
    <p:extLst>
      <p:ext uri="{BB962C8B-B14F-4D97-AF65-F5344CB8AC3E}">
        <p14:creationId xmlns:p14="http://schemas.microsoft.com/office/powerpoint/2010/main" val="102556703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185531"/>
            <a:ext cx="9905998" cy="795130"/>
          </a:xfrm>
        </p:spPr>
        <p:txBody>
          <a:bodyPr/>
          <a:lstStyle/>
          <a:p>
            <a:r>
              <a:rPr lang="es-MX" dirty="0"/>
              <a:t>Capitulo III: Estado del Arte</a:t>
            </a:r>
          </a:p>
        </p:txBody>
      </p:sp>
      <p:sp>
        <p:nvSpPr>
          <p:cNvPr id="3" name="Marcador de contenido 2"/>
          <p:cNvSpPr>
            <a:spLocks noGrp="1"/>
          </p:cNvSpPr>
          <p:nvPr>
            <p:ph idx="1"/>
          </p:nvPr>
        </p:nvSpPr>
        <p:spPr>
          <a:xfrm>
            <a:off x="1141413" y="980661"/>
            <a:ext cx="3046274" cy="599730"/>
          </a:xfrm>
        </p:spPr>
        <p:txBody>
          <a:bodyPr/>
          <a:lstStyle/>
          <a:p>
            <a:pPr marL="0" indent="0">
              <a:buNone/>
            </a:pPr>
            <a:r>
              <a:rPr lang="es-MX" dirty="0"/>
              <a:t>Matriz de evaluación</a:t>
            </a:r>
          </a:p>
        </p:txBody>
      </p:sp>
      <p:graphicFrame>
        <p:nvGraphicFramePr>
          <p:cNvPr id="4" name="Tabla 3"/>
          <p:cNvGraphicFramePr>
            <a:graphicFrameLocks noGrp="1"/>
          </p:cNvGraphicFramePr>
          <p:nvPr>
            <p:extLst>
              <p:ext uri="{D42A27DB-BD31-4B8C-83A1-F6EECF244321}">
                <p14:modId xmlns:p14="http://schemas.microsoft.com/office/powerpoint/2010/main" val="2539088982"/>
              </p:ext>
            </p:extLst>
          </p:nvPr>
        </p:nvGraphicFramePr>
        <p:xfrm>
          <a:off x="1141411" y="1580391"/>
          <a:ext cx="10202450" cy="5072202"/>
        </p:xfrm>
        <a:graphic>
          <a:graphicData uri="http://schemas.openxmlformats.org/drawingml/2006/table">
            <a:tbl>
              <a:tblPr firstRow="1" firstCol="1" bandRow="1">
                <a:tableStyleId>{F5AB1C69-6EDB-4FF4-983F-18BD219EF322}</a:tableStyleId>
              </a:tblPr>
              <a:tblGrid>
                <a:gridCol w="2040490">
                  <a:extLst>
                    <a:ext uri="{9D8B030D-6E8A-4147-A177-3AD203B41FA5}">
                      <a16:colId xmlns:a16="http://schemas.microsoft.com/office/drawing/2014/main" xmlns="" val="1876179118"/>
                    </a:ext>
                  </a:extLst>
                </a:gridCol>
                <a:gridCol w="2040490">
                  <a:extLst>
                    <a:ext uri="{9D8B030D-6E8A-4147-A177-3AD203B41FA5}">
                      <a16:colId xmlns:a16="http://schemas.microsoft.com/office/drawing/2014/main" xmlns="" val="1543640680"/>
                    </a:ext>
                  </a:extLst>
                </a:gridCol>
                <a:gridCol w="2040490">
                  <a:extLst>
                    <a:ext uri="{9D8B030D-6E8A-4147-A177-3AD203B41FA5}">
                      <a16:colId xmlns:a16="http://schemas.microsoft.com/office/drawing/2014/main" xmlns="" val="2276772091"/>
                    </a:ext>
                  </a:extLst>
                </a:gridCol>
                <a:gridCol w="2040490">
                  <a:extLst>
                    <a:ext uri="{9D8B030D-6E8A-4147-A177-3AD203B41FA5}">
                      <a16:colId xmlns:a16="http://schemas.microsoft.com/office/drawing/2014/main" xmlns="" val="2833883558"/>
                    </a:ext>
                  </a:extLst>
                </a:gridCol>
                <a:gridCol w="2040490">
                  <a:extLst>
                    <a:ext uri="{9D8B030D-6E8A-4147-A177-3AD203B41FA5}">
                      <a16:colId xmlns:a16="http://schemas.microsoft.com/office/drawing/2014/main" xmlns="" val="1312532721"/>
                    </a:ext>
                  </a:extLst>
                </a:gridCol>
              </a:tblGrid>
              <a:tr h="1127156">
                <a:tc>
                  <a:txBody>
                    <a:bodyPr/>
                    <a:lstStyle/>
                    <a:p>
                      <a:pPr marR="6985" algn="ctr">
                        <a:lnSpc>
                          <a:spcPct val="100000"/>
                        </a:lnSpc>
                        <a:spcAft>
                          <a:spcPts val="0"/>
                        </a:spcAft>
                      </a:pPr>
                      <a:r>
                        <a:rPr lang="es-MX" sz="1800" dirty="0">
                          <a:effectLst/>
                        </a:rPr>
                        <a:t>Factores</a:t>
                      </a:r>
                      <a:endParaRPr lang="es-MX"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ct val="100000"/>
                        </a:lnSpc>
                        <a:spcBef>
                          <a:spcPts val="600"/>
                        </a:spcBef>
                        <a:spcAft>
                          <a:spcPts val="600"/>
                        </a:spcAft>
                      </a:pPr>
                      <a:r>
                        <a:rPr lang="es-MX" sz="1800" dirty="0">
                          <a:effectLst/>
                        </a:rPr>
                        <a:t>Arquitectura tradicional</a:t>
                      </a:r>
                      <a:endParaRPr lang="es-MX"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ct val="100000"/>
                        </a:lnSpc>
                        <a:spcBef>
                          <a:spcPts val="600"/>
                        </a:spcBef>
                        <a:spcAft>
                          <a:spcPts val="600"/>
                        </a:spcAft>
                      </a:pPr>
                      <a:r>
                        <a:rPr lang="es-MX" sz="1800">
                          <a:effectLst/>
                        </a:rPr>
                        <a:t>Arquitectura en tiempo real</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ct val="100000"/>
                        </a:lnSpc>
                        <a:spcBef>
                          <a:spcPts val="600"/>
                        </a:spcBef>
                        <a:spcAft>
                          <a:spcPts val="600"/>
                        </a:spcAft>
                      </a:pPr>
                      <a:r>
                        <a:rPr lang="es-MX" sz="1800">
                          <a:effectLst/>
                        </a:rPr>
                        <a:t>Arquitectura usada por SERPOST</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ct val="100000"/>
                        </a:lnSpc>
                        <a:spcBef>
                          <a:spcPts val="600"/>
                        </a:spcBef>
                        <a:spcAft>
                          <a:spcPts val="600"/>
                        </a:spcAft>
                      </a:pPr>
                      <a:r>
                        <a:rPr lang="es-MX" sz="1800" dirty="0">
                          <a:effectLst/>
                        </a:rPr>
                        <a:t>Arquitectura usando virtualización de datos</a:t>
                      </a:r>
                      <a:endParaRPr lang="es-MX" sz="18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29247863"/>
                  </a:ext>
                </a:extLst>
              </a:tr>
              <a:tr h="281789">
                <a:tc>
                  <a:txBody>
                    <a:bodyPr/>
                    <a:lstStyle/>
                    <a:p>
                      <a:pPr marR="6985" algn="ctr">
                        <a:lnSpc>
                          <a:spcPct val="100000"/>
                        </a:lnSpc>
                        <a:spcBef>
                          <a:spcPts val="600"/>
                        </a:spcBef>
                        <a:spcAft>
                          <a:spcPts val="600"/>
                        </a:spcAft>
                      </a:pPr>
                      <a:r>
                        <a:rPr lang="es-MX" sz="1800">
                          <a:effectLst/>
                        </a:rPr>
                        <a:t>Popularidad</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dirty="0">
                          <a:effectLst/>
                        </a:rPr>
                        <a:t>5</a:t>
                      </a:r>
                      <a:endParaRPr lang="es-MX"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2</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3</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3</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3383689844"/>
                  </a:ext>
                </a:extLst>
              </a:tr>
              <a:tr h="281789">
                <a:tc>
                  <a:txBody>
                    <a:bodyPr/>
                    <a:lstStyle/>
                    <a:p>
                      <a:pPr marR="6985" algn="ctr">
                        <a:lnSpc>
                          <a:spcPct val="100000"/>
                        </a:lnSpc>
                        <a:spcBef>
                          <a:spcPts val="600"/>
                        </a:spcBef>
                        <a:spcAft>
                          <a:spcPts val="600"/>
                        </a:spcAft>
                      </a:pPr>
                      <a:r>
                        <a:rPr lang="es-MX" sz="1800" dirty="0">
                          <a:effectLst/>
                        </a:rPr>
                        <a:t>Orientación</a:t>
                      </a:r>
                      <a:endParaRPr lang="es-MX"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dirty="0">
                          <a:effectLst/>
                        </a:rPr>
                        <a:t>3</a:t>
                      </a:r>
                      <a:endParaRPr lang="es-MX"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dirty="0">
                          <a:effectLst/>
                        </a:rPr>
                        <a:t>4</a:t>
                      </a:r>
                      <a:endParaRPr lang="es-MX"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2</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5</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2343599706"/>
                  </a:ext>
                </a:extLst>
              </a:tr>
              <a:tr h="281789">
                <a:tc>
                  <a:txBody>
                    <a:bodyPr/>
                    <a:lstStyle/>
                    <a:p>
                      <a:pPr marR="6985" algn="ctr">
                        <a:lnSpc>
                          <a:spcPct val="100000"/>
                        </a:lnSpc>
                        <a:spcBef>
                          <a:spcPts val="600"/>
                        </a:spcBef>
                        <a:spcAft>
                          <a:spcPts val="600"/>
                        </a:spcAft>
                      </a:pPr>
                      <a:r>
                        <a:rPr lang="es-MX" sz="1800" dirty="0">
                          <a:effectLst/>
                        </a:rPr>
                        <a:t>Escalabilidad</a:t>
                      </a:r>
                      <a:endParaRPr lang="es-MX"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3</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dirty="0">
                          <a:effectLst/>
                        </a:rPr>
                        <a:t>3</a:t>
                      </a:r>
                      <a:endParaRPr lang="es-MX"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2</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4</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117202153"/>
                  </a:ext>
                </a:extLst>
              </a:tr>
              <a:tr h="563578">
                <a:tc>
                  <a:txBody>
                    <a:bodyPr/>
                    <a:lstStyle/>
                    <a:p>
                      <a:pPr marR="6985" algn="ctr">
                        <a:lnSpc>
                          <a:spcPct val="100000"/>
                        </a:lnSpc>
                        <a:spcBef>
                          <a:spcPts val="600"/>
                        </a:spcBef>
                        <a:spcAft>
                          <a:spcPts val="600"/>
                        </a:spcAft>
                      </a:pPr>
                      <a:r>
                        <a:rPr lang="es-MX" sz="1800" dirty="0">
                          <a:effectLst/>
                        </a:rPr>
                        <a:t>Flexibilidad al cambio</a:t>
                      </a:r>
                      <a:endParaRPr lang="es-MX"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3</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dirty="0">
                          <a:effectLst/>
                        </a:rPr>
                        <a:t>3</a:t>
                      </a:r>
                      <a:endParaRPr lang="es-MX"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1</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5</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504170371"/>
                  </a:ext>
                </a:extLst>
              </a:tr>
              <a:tr h="563578">
                <a:tc>
                  <a:txBody>
                    <a:bodyPr/>
                    <a:lstStyle/>
                    <a:p>
                      <a:pPr marR="6985" algn="ctr">
                        <a:lnSpc>
                          <a:spcPct val="100000"/>
                        </a:lnSpc>
                        <a:spcBef>
                          <a:spcPts val="600"/>
                        </a:spcBef>
                        <a:spcAft>
                          <a:spcPts val="600"/>
                        </a:spcAft>
                      </a:pPr>
                      <a:r>
                        <a:rPr lang="es-MX" sz="1800" dirty="0">
                          <a:effectLst/>
                        </a:rPr>
                        <a:t>Adaptabilidad de implementación</a:t>
                      </a:r>
                      <a:endParaRPr lang="es-MX"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4</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3</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dirty="0">
                          <a:effectLst/>
                        </a:rPr>
                        <a:t>3</a:t>
                      </a:r>
                      <a:endParaRPr lang="es-MX"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4</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2977608395"/>
                  </a:ext>
                </a:extLst>
              </a:tr>
              <a:tr h="563578">
                <a:tc>
                  <a:txBody>
                    <a:bodyPr/>
                    <a:lstStyle/>
                    <a:p>
                      <a:pPr marR="6985" algn="ctr">
                        <a:lnSpc>
                          <a:spcPct val="100000"/>
                        </a:lnSpc>
                        <a:spcBef>
                          <a:spcPts val="600"/>
                        </a:spcBef>
                        <a:spcAft>
                          <a:spcPts val="600"/>
                        </a:spcAft>
                      </a:pPr>
                      <a:r>
                        <a:rPr lang="es-MX" sz="1800" dirty="0">
                          <a:effectLst/>
                        </a:rPr>
                        <a:t>Independencia de la tecnología BI</a:t>
                      </a:r>
                      <a:endParaRPr lang="es-MX"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3</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3</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dirty="0">
                          <a:effectLst/>
                        </a:rPr>
                        <a:t>1</a:t>
                      </a:r>
                      <a:endParaRPr lang="es-MX"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5</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684770731"/>
                  </a:ext>
                </a:extLst>
              </a:tr>
              <a:tr h="845367">
                <a:tc>
                  <a:txBody>
                    <a:bodyPr/>
                    <a:lstStyle/>
                    <a:p>
                      <a:pPr marR="6985" algn="ctr">
                        <a:lnSpc>
                          <a:spcPct val="100000"/>
                        </a:lnSpc>
                        <a:spcBef>
                          <a:spcPts val="600"/>
                        </a:spcBef>
                        <a:spcAft>
                          <a:spcPts val="600"/>
                        </a:spcAft>
                      </a:pPr>
                      <a:r>
                        <a:rPr lang="es-MX" sz="1800" dirty="0">
                          <a:effectLst/>
                        </a:rPr>
                        <a:t>Independencia de los sistemas fuentes</a:t>
                      </a:r>
                      <a:endParaRPr lang="es-MX"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4</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4</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1</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dirty="0">
                          <a:effectLst/>
                        </a:rPr>
                        <a:t>5</a:t>
                      </a:r>
                      <a:endParaRPr lang="es-MX" sz="18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720871506"/>
                  </a:ext>
                </a:extLst>
              </a:tr>
              <a:tr h="281789">
                <a:tc>
                  <a:txBody>
                    <a:bodyPr/>
                    <a:lstStyle/>
                    <a:p>
                      <a:pPr marR="6985" algn="ctr">
                        <a:lnSpc>
                          <a:spcPct val="100000"/>
                        </a:lnSpc>
                        <a:spcBef>
                          <a:spcPts val="600"/>
                        </a:spcBef>
                        <a:spcAft>
                          <a:spcPts val="600"/>
                        </a:spcAft>
                      </a:pPr>
                      <a:r>
                        <a:rPr lang="es-MX" sz="1800" dirty="0">
                          <a:effectLst/>
                        </a:rPr>
                        <a:t>Instalación</a:t>
                      </a:r>
                      <a:endParaRPr lang="es-MX"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3</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2</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5</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dirty="0">
                          <a:effectLst/>
                        </a:rPr>
                        <a:t>4</a:t>
                      </a:r>
                      <a:endParaRPr lang="es-MX" sz="18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289184520"/>
                  </a:ext>
                </a:extLst>
              </a:tr>
              <a:tr h="281789">
                <a:tc>
                  <a:txBody>
                    <a:bodyPr/>
                    <a:lstStyle/>
                    <a:p>
                      <a:pPr marR="6985" algn="ctr">
                        <a:lnSpc>
                          <a:spcPct val="100000"/>
                        </a:lnSpc>
                        <a:spcBef>
                          <a:spcPts val="600"/>
                        </a:spcBef>
                        <a:spcAft>
                          <a:spcPts val="600"/>
                        </a:spcAft>
                      </a:pPr>
                      <a:r>
                        <a:rPr lang="es-MX" sz="1800" dirty="0">
                          <a:effectLst/>
                        </a:rPr>
                        <a:t>Total</a:t>
                      </a:r>
                      <a:endParaRPr lang="es-MX"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28</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24</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a:effectLst/>
                        </a:rPr>
                        <a:t>18</a:t>
                      </a:r>
                      <a:endParaRPr lang="es-MX"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6985" algn="ctr">
                        <a:lnSpc>
                          <a:spcPts val="1260"/>
                        </a:lnSpc>
                        <a:spcBef>
                          <a:spcPts val="600"/>
                        </a:spcBef>
                        <a:spcAft>
                          <a:spcPts val="600"/>
                        </a:spcAft>
                      </a:pPr>
                      <a:r>
                        <a:rPr lang="es-MX" sz="1800" dirty="0">
                          <a:effectLst/>
                        </a:rPr>
                        <a:t>35</a:t>
                      </a:r>
                      <a:endParaRPr lang="es-MX" sz="18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1342189479"/>
                  </a:ext>
                </a:extLst>
              </a:tr>
            </a:tbl>
          </a:graphicData>
        </a:graphic>
      </p:graphicFrame>
    </p:spTree>
    <p:extLst>
      <p:ext uri="{BB962C8B-B14F-4D97-AF65-F5344CB8AC3E}">
        <p14:creationId xmlns:p14="http://schemas.microsoft.com/office/powerpoint/2010/main" val="5878477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Capitulo </a:t>
            </a:r>
            <a:r>
              <a:rPr lang="es-MX" dirty="0" smtClean="0"/>
              <a:t>IV: </a:t>
            </a:r>
            <a:r>
              <a:rPr lang="es-MX" dirty="0"/>
              <a:t>Aporte TEORICO</a:t>
            </a:r>
          </a:p>
        </p:txBody>
      </p:sp>
      <p:sp>
        <p:nvSpPr>
          <p:cNvPr id="3" name="Marcador de contenido 2"/>
          <p:cNvSpPr>
            <a:spLocks noGrp="1"/>
          </p:cNvSpPr>
          <p:nvPr>
            <p:ph idx="1"/>
          </p:nvPr>
        </p:nvSpPr>
        <p:spPr/>
        <p:txBody>
          <a:bodyPr/>
          <a:lstStyle/>
          <a:p>
            <a:r>
              <a:rPr lang="es-MX" dirty="0" smtClean="0"/>
              <a:t>Arquitectura propuesta</a:t>
            </a:r>
            <a:endParaRPr lang="es-MX" dirty="0"/>
          </a:p>
        </p:txBody>
      </p:sp>
      <p:pic>
        <p:nvPicPr>
          <p:cNvPr id="4" name="3 Imagen"/>
          <p:cNvPicPr/>
          <p:nvPr/>
        </p:nvPicPr>
        <p:blipFill>
          <a:blip r:embed="rId2">
            <a:extLst>
              <a:ext uri="{28A0092B-C50C-407E-A947-70E740481C1C}">
                <a14:useLocalDpi xmlns:a14="http://schemas.microsoft.com/office/drawing/2010/main" val="0"/>
              </a:ext>
            </a:extLst>
          </a:blip>
          <a:srcRect/>
          <a:stretch>
            <a:fillRect/>
          </a:stretch>
        </p:blipFill>
        <p:spPr bwMode="auto">
          <a:xfrm>
            <a:off x="7582535" y="213632"/>
            <a:ext cx="4435294" cy="6415768"/>
          </a:xfrm>
          <a:prstGeom prst="rect">
            <a:avLst/>
          </a:prstGeom>
          <a:noFill/>
          <a:ln>
            <a:noFill/>
          </a:ln>
        </p:spPr>
      </p:pic>
      <p:pic>
        <p:nvPicPr>
          <p:cNvPr id="5" name="4 Imagen"/>
          <p:cNvPicPr/>
          <p:nvPr/>
        </p:nvPicPr>
        <p:blipFill rotWithShape="1">
          <a:blip r:embed="rId3"/>
          <a:srcRect l="31705" t="76091" r="37954" b="1778"/>
          <a:stretch/>
        </p:blipFill>
        <p:spPr bwMode="auto">
          <a:xfrm>
            <a:off x="911633" y="4684395"/>
            <a:ext cx="4743450" cy="1945005"/>
          </a:xfrm>
          <a:prstGeom prst="rect">
            <a:avLst/>
          </a:prstGeom>
          <a:ln>
            <a:noFill/>
          </a:ln>
          <a:extLst>
            <a:ext uri="{53640926-AAD7-44D8-BBD7-CCE9431645EC}">
              <a14:shadowObscured xmlns:a14="http://schemas.microsoft.com/office/drawing/2010/main"/>
            </a:ext>
          </a:extLst>
        </p:spPr>
      </p:pic>
      <p:pic>
        <p:nvPicPr>
          <p:cNvPr id="6" name="5 Imagen"/>
          <p:cNvPicPr/>
          <p:nvPr/>
        </p:nvPicPr>
        <p:blipFill rotWithShape="1">
          <a:blip r:embed="rId4"/>
          <a:srcRect l="53523" t="79729" r="12386" b="3900"/>
          <a:stretch/>
        </p:blipFill>
        <p:spPr bwMode="auto">
          <a:xfrm>
            <a:off x="2944540" y="3225573"/>
            <a:ext cx="4410075" cy="11906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4905992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Capitulo </a:t>
            </a:r>
            <a:r>
              <a:rPr lang="es-MX" dirty="0" smtClean="0"/>
              <a:t>IV: </a:t>
            </a:r>
            <a:r>
              <a:rPr lang="es-MX" dirty="0"/>
              <a:t>Aporte TEORICO</a:t>
            </a:r>
          </a:p>
        </p:txBody>
      </p:sp>
      <p:sp>
        <p:nvSpPr>
          <p:cNvPr id="3" name="Marcador de contenido 2"/>
          <p:cNvSpPr>
            <a:spLocks noGrp="1"/>
          </p:cNvSpPr>
          <p:nvPr>
            <p:ph idx="1"/>
          </p:nvPr>
        </p:nvSpPr>
        <p:spPr/>
        <p:txBody>
          <a:bodyPr/>
          <a:lstStyle/>
          <a:p>
            <a:r>
              <a:rPr lang="es-MX" dirty="0" smtClean="0"/>
              <a:t>Arquitectura propuesta</a:t>
            </a:r>
            <a:endParaRPr lang="es-MX" dirty="0"/>
          </a:p>
        </p:txBody>
      </p:sp>
      <p:pic>
        <p:nvPicPr>
          <p:cNvPr id="4" name="3 Imagen"/>
          <p:cNvPicPr/>
          <p:nvPr/>
        </p:nvPicPr>
        <p:blipFill>
          <a:blip r:embed="rId2">
            <a:extLst>
              <a:ext uri="{28A0092B-C50C-407E-A947-70E740481C1C}">
                <a14:useLocalDpi xmlns:a14="http://schemas.microsoft.com/office/drawing/2010/main" val="0"/>
              </a:ext>
            </a:extLst>
          </a:blip>
          <a:srcRect/>
          <a:stretch>
            <a:fillRect/>
          </a:stretch>
        </p:blipFill>
        <p:spPr bwMode="auto">
          <a:xfrm>
            <a:off x="7582535" y="213632"/>
            <a:ext cx="4435294" cy="6415768"/>
          </a:xfrm>
          <a:prstGeom prst="rect">
            <a:avLst/>
          </a:prstGeom>
          <a:noFill/>
          <a:ln>
            <a:noFill/>
          </a:ln>
        </p:spPr>
      </p:pic>
      <p:pic>
        <p:nvPicPr>
          <p:cNvPr id="7" name="6 Imagen"/>
          <p:cNvPicPr/>
          <p:nvPr/>
        </p:nvPicPr>
        <p:blipFill rotWithShape="1">
          <a:blip r:embed="rId3"/>
          <a:srcRect l="58296" t="62448" r="16477" b="16027"/>
          <a:stretch/>
        </p:blipFill>
        <p:spPr bwMode="auto">
          <a:xfrm>
            <a:off x="461915" y="4799609"/>
            <a:ext cx="3952875" cy="1896110"/>
          </a:xfrm>
          <a:prstGeom prst="rect">
            <a:avLst/>
          </a:prstGeom>
          <a:ln>
            <a:noFill/>
          </a:ln>
          <a:extLst>
            <a:ext uri="{53640926-AAD7-44D8-BBD7-CCE9431645EC}">
              <a14:shadowObscured xmlns:a14="http://schemas.microsoft.com/office/drawing/2010/main"/>
            </a:ext>
          </a:extLst>
        </p:spPr>
      </p:pic>
      <p:pic>
        <p:nvPicPr>
          <p:cNvPr id="8" name="7 Imagen"/>
          <p:cNvPicPr/>
          <p:nvPr/>
        </p:nvPicPr>
        <p:blipFill rotWithShape="1">
          <a:blip r:embed="rId4"/>
          <a:srcRect l="57273" t="33650" r="13409" b="42704"/>
          <a:stretch/>
        </p:blipFill>
        <p:spPr bwMode="auto">
          <a:xfrm>
            <a:off x="1424670" y="2764881"/>
            <a:ext cx="4019550" cy="18224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7111888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445092"/>
            <a:ext cx="9905998" cy="847675"/>
          </a:xfrm>
        </p:spPr>
        <p:txBody>
          <a:bodyPr/>
          <a:lstStyle/>
          <a:p>
            <a:r>
              <a:rPr lang="es-MX" dirty="0"/>
              <a:t>Capitulo </a:t>
            </a:r>
            <a:r>
              <a:rPr lang="es-MX" dirty="0" smtClean="0"/>
              <a:t>IV: </a:t>
            </a:r>
            <a:r>
              <a:rPr lang="es-MX" dirty="0"/>
              <a:t>Aporte TEORICO</a:t>
            </a:r>
          </a:p>
        </p:txBody>
      </p:sp>
      <p:sp>
        <p:nvSpPr>
          <p:cNvPr id="3" name="Marcador de contenido 2"/>
          <p:cNvSpPr>
            <a:spLocks noGrp="1"/>
          </p:cNvSpPr>
          <p:nvPr>
            <p:ph idx="1"/>
          </p:nvPr>
        </p:nvSpPr>
        <p:spPr>
          <a:xfrm>
            <a:off x="1141412" y="1776521"/>
            <a:ext cx="9905999" cy="3541714"/>
          </a:xfrm>
        </p:spPr>
        <p:txBody>
          <a:bodyPr/>
          <a:lstStyle/>
          <a:p>
            <a:r>
              <a:rPr lang="es-MX" dirty="0" smtClean="0"/>
              <a:t>Metodología de gestión de proyecto</a:t>
            </a:r>
            <a:endParaRPr lang="es-MX" dirty="0"/>
          </a:p>
        </p:txBody>
      </p:sp>
      <p:pic>
        <p:nvPicPr>
          <p:cNvPr id="6146" name="Picture 2" descr="Scrum Framework in 30 Secon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6711" y="2984727"/>
            <a:ext cx="7061655" cy="3268864"/>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3964493" y="6306232"/>
            <a:ext cx="4926092" cy="369332"/>
          </a:xfrm>
          <a:prstGeom prst="rect">
            <a:avLst/>
          </a:prstGeom>
          <a:noFill/>
        </p:spPr>
        <p:txBody>
          <a:bodyPr wrap="none" rtlCol="0">
            <a:spAutoFit/>
          </a:bodyPr>
          <a:lstStyle/>
          <a:p>
            <a:r>
              <a:rPr lang="es-PE" dirty="0" smtClean="0"/>
              <a:t>Modelo de SCRUM. </a:t>
            </a:r>
            <a:r>
              <a:rPr lang="es-PE" dirty="0"/>
              <a:t>Fuente [www.scrumalliance.org]</a:t>
            </a:r>
          </a:p>
        </p:txBody>
      </p:sp>
    </p:spTree>
    <p:extLst>
      <p:ext uri="{BB962C8B-B14F-4D97-AF65-F5344CB8AC3E}">
        <p14:creationId xmlns:p14="http://schemas.microsoft.com/office/powerpoint/2010/main" val="178158845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1000"/>
                                        <p:tgtEl>
                                          <p:spTgt spid="6146"/>
                                        </p:tgtEl>
                                      </p:cBhvr>
                                    </p:animEffect>
                                    <p:anim calcmode="lin" valueType="num">
                                      <p:cBhvr>
                                        <p:cTn id="13" dur="1000" fill="hold"/>
                                        <p:tgtEl>
                                          <p:spTgt spid="6146"/>
                                        </p:tgtEl>
                                        <p:attrNameLst>
                                          <p:attrName>ppt_x</p:attrName>
                                        </p:attrNameLst>
                                      </p:cBhvr>
                                      <p:tavLst>
                                        <p:tav tm="0">
                                          <p:val>
                                            <p:strVal val="#ppt_x"/>
                                          </p:val>
                                        </p:tav>
                                        <p:tav tm="100000">
                                          <p:val>
                                            <p:strVal val="#ppt_x"/>
                                          </p:val>
                                        </p:tav>
                                      </p:tavLst>
                                    </p:anim>
                                    <p:anim calcmode="lin" valueType="num">
                                      <p:cBhvr>
                                        <p:cTn id="14"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pPr algn="ctr"/>
            <a:r>
              <a:rPr lang="es-PE" dirty="0" smtClean="0"/>
              <a:t>GRACIAS</a:t>
            </a:r>
            <a:endParaRPr lang="es-PE" dirty="0"/>
          </a:p>
        </p:txBody>
      </p:sp>
    </p:spTree>
    <p:extLst>
      <p:ext uri="{BB962C8B-B14F-4D97-AF65-F5344CB8AC3E}">
        <p14:creationId xmlns:p14="http://schemas.microsoft.com/office/powerpoint/2010/main" val="1166732379"/>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Capitulo I: Planteamiento metodológico</a:t>
            </a:r>
          </a:p>
        </p:txBody>
      </p:sp>
      <p:sp>
        <p:nvSpPr>
          <p:cNvPr id="3" name="Marcador de contenido 2"/>
          <p:cNvSpPr>
            <a:spLocks noGrp="1"/>
          </p:cNvSpPr>
          <p:nvPr>
            <p:ph idx="1"/>
          </p:nvPr>
        </p:nvSpPr>
        <p:spPr/>
        <p:txBody>
          <a:bodyPr/>
          <a:lstStyle/>
          <a:p>
            <a:pPr marL="0" indent="0">
              <a:buNone/>
            </a:pPr>
            <a:r>
              <a:rPr lang="es-MX" dirty="0"/>
              <a:t>Antecedentes de la empresa</a:t>
            </a:r>
          </a:p>
        </p:txBody>
      </p:sp>
      <p:pic>
        <p:nvPicPr>
          <p:cNvPr id="4" name="Imagen 3"/>
          <p:cNvPicPr>
            <a:picLocks noChangeAspect="1"/>
          </p:cNvPicPr>
          <p:nvPr/>
        </p:nvPicPr>
        <p:blipFill rotWithShape="1">
          <a:blip r:embed="rId2"/>
          <a:srcRect l="17713" t="38451" r="14861" b="19157"/>
          <a:stretch/>
        </p:blipFill>
        <p:spPr>
          <a:xfrm>
            <a:off x="1537252" y="2981739"/>
            <a:ext cx="8772939" cy="3101009"/>
          </a:xfrm>
          <a:prstGeom prst="rect">
            <a:avLst/>
          </a:prstGeom>
        </p:spPr>
      </p:pic>
      <p:sp>
        <p:nvSpPr>
          <p:cNvPr id="5" name="AutoShape 2" descr="data:image/jpeg;base64,/9j/4AAQSkZJRgABAQAAAQABAAD/2wCEAAkGBxIQERUQEhEWFhUVFxUXGBYXFxgWFxUWFRUWFhYYFRcYHSggGBolGxUWITEhJSkrLi8uFx8zODMtNygtLisBCgoKDg0OGxAQGy0mICUtLS0tLy0vLS0uLS0tLS0tLy0vLS8tLS0tLS0tLS0tLy0tLS0tLS0tLS0tLS0tLS0tLf/AABEIANkA6AMBEQACEQEDEQH/xAAcAAABBQEBAQAAAAAAAAAAAAAAAgMEBQYBBwj/xABHEAABAwIEAwQGBwUFBwUAAAABAAIDBBEFEiExBkFRE2FxgQciMpGhsRRCUmJywdEjM0OCkhVUsvDxFiRTk6Kj4jREY4PC/8QAGwEBAAIDAQEAAAAAAAAAAAAAAAEDAgQFBgf/xAA6EQACAQIDBQUHAwMDBQAAAAAAAQIDEQQhMQUSE0FRImFxgZEUMqGxwdHwI0LhBhVSM3LxFiRDU2L/2gAMAwEAAhEDEQA/APcUAIAQAgBACAEAIAQAgBACAEAIAQAgBACAEAIAQAgBACAEAIAQAgBACAEAIAQAgBACAEAIAQAgBACAEAIAQHLoAugOoAQAgBACAEAIAQAgBACAEAIAQAgBACAEAIAQCJZQ0FziABuSbAeJKJXyRDaSuzIY76QI4ATBTT1IG742EQt/FKRb3XWc6c4PdazMKdWFRXg7mNxP0uVzLGPD47O6vkkII5GzGqned2mtC+VOaSaTz7hGHelPFZXBooIiTs1rZcx8NVnuztvKLt1Ihub27Ukk+l8/Q1WG8X4o795gr7dWyhn/AEyAfNYbz6F0qVNaT+Bc0XGEb25pIZYr7Bwa6/ddjisI4iEldGdHBzrq9NprxOni2MkNZG5xJsLlrR7yVHHXJG0tk1Erzkl6sdnqa1w0ZFCPtPfmI/JZ/qS0VviUpYKnnOTl5WRm6vGpaR4a2sZLflcPt49PesuDiorecbr88yYYnZeIlub25Lx/EW2HcZsOkzMv3m3c0+W4+KqWIi3mrF1bY9WKvBqS9H+eZpaWrZK3NG8OHUG/v6K85TTi7NWfePoQCAEAIAQAgBACAEAIAQAgBACAEAIAQFNifEMUMgpw4OmeDlYNdeWYja6VIVY0nVjByS6fyV8anxFTckmzMYpHlHb4nKHn+HSxmzL62JF7u23O3etx4iMFaird71KKOAq4id6rv3LT+TKYvjstUQHWZG32YmaMbt0tfbmtRu56OjQhSVokFjSdgT4LKmouSU3ZEYmdSnSlKlBylySz/Ea/gqSGOTtZQ2Ls2Brb3LnucSXPPgBbzW3i8VSUNyE7q/ouh5vAbKxs6rrVaTTtq9W3qzYu4lph/Ev4NP6Lm8aB21szEv8Ab8UefMrT20kY1bmcQT9kEkZgd9CB1WrisPCEONTdu7k/A0ZKpQquztJdCU5wDbkRMB2zHU620BJJHkq6FHFYiO9TjddSa2268feqJehU4jE2d7QKhhe4htiXZO45iLNXpdnRxVCDVdZLS2vgeXxrp4ipvRn2n10/guIvR28C8tQxg52BPxJAVs9pxWi+hdT2JOTzl6K5KkwahgYWiqe5/I3DwP5WjbzXFxlanWd2kn3fU9nsfD43CpQipSj0lkl4c18iqwx0wkvT58/3Be/4uVvFaFOU0+yeixdKhOH69rdXr5Hp+GulMbe2DRJb1g3b/VdCN7Znj6qgptU3dcrkpSVggBACAEAIAQAgBACAEAIAQAgBAZnjKtrW9nDRxEmW4M3KP9OZzHp1W1hoUneVR6cupp4udZWjSWvPoU/ZwYPCZXO7Wpkv67tS51r9btZ380r4h1ctFyRdgNn2fV82YOvxB9RIZZHXce/RovfK3oAtY9HCmoK0RkFDIt8OjytvzPy5LRrz3pW6HTwtLdhd8yaCqjZY9HA93sscfBpP5KUmVSqQWsl6jZjEbi1/qOeRcvBFgNtN7cysK0K1W0Esl+XZ5Hazi8Q9x3Ts3YpsarA+QuvlYLMZm+yNr9Cd/Nerw1bD4WjGnfT5nk62z8XiqrlGPhnyK2WUN3Bt9q12+8bLKW06a0TM6ewq0v3Rv05/QkOxqXLqA62zyTI23fbULiYiEKs3NK1/P/g9lgMbWwtGNHKTXVbr+edvEiTYpMdc4aO62XyeNvMLBUYLkZz2jiJZb3orP0evkzZ8M+kgxWiqohl5SRtDT/MwaO8W+5WJWNGbc82/z5rzPS8OxCKoYJYZGvYebTfXoeh7ipKmmtSUhAIAQAgBACAEAIAQAgBACAEAIAQHLIBqakjfq9jXfiaD80JUmtCM7BaY708X9Df0Qy4k+rODBKb+7xf0N/RBxJ9WPsoIhtEwfyj9FG6ieNU/yfqx5kTRs0DwACWMHJvVilJA3UUzJBle1rh0cAR8UBlca4Agn9aJ74HdG2cw/iY78iFDu+ZZTnGOTin8/JmFxbguspbuEZe37dPc+boTr7rrHNfx9jYvCple/dL6S+5nAL3IGo3dFo4fjjKJ818PsJRa7L9JaeUhIbe7hr1dHv8AzxndSnz+X2MJK3ZfpL6SKkYrHmcw2aASM1rxutzLDq3W+yv4LtdGs663s19/XmXOFYpNSvEtPIWE22Ic14GwudHjudr4KprqWpprLNfmq5eKPWOEeO46sCOcCKbbmGPP3b+yfunyJU2KpWTsa2rqmRMMkjg1rd3HQDW2p80jFydkRKSirsduoJOoAQAgBACAEAIAQAgBARa/EI4G5pHBo5dSegHNCG7GPxj0kRwENZA55Nzq4NsOXVV1Km5kbmFwjrpu9kiub6VutH/3f/BV8fuNv+1//XwLTCfSNFOcpp5GkC5N2uA+IVlOpvuyRqYnCOhHeckX9PxLTP8A4mX8QI+OytszT3kWcNQx4ux7XD7pB+SgkdQAgBACAEAWQFLjnC1LWayx2fykZ6kg/mG/ndYuKZbCtOGS06PQ844m4Cq6drpIP95sDYtsycG2lwNJPL3JGLclf1LHVhuPdy7tV/B4+6NzSWkEOBsQQQQR1uAQfHqF0TlD9BUyNOWP1s38OxeHdPVFz/kLCUU1mZxk07o3OH4HWmIyy0j4YhlsZD62u/qH1g0dSButWpKNKN9Tcw1CWKqqF0m+v5qO49jFU6JtNJMXRDUA7m2wed3W5XXQ2VOlVi5Jdpamlt7B18HNQbvB6O3qn4HoHo04lEzDRvfd8QGRxOr4+neW7eFu9U4qi42na19SvB11Jbl9DeLTN4EAIAQAgBACAEAIAKAwPGeZ0wkJGQN011br07+vcsJVoU5KMnm72M4UJ1YtwTedskeY1sxkeXkWudB0HJac57zueloUVSpqHQZssS2xqsEpOzjBO7tT+Q93zW/Rhux8TzW0K/ErWWiy+5NleGtLnGwAJJ7grTRPO5sRkMzp2vcxxOhY4tIHIXHRaTk27mFzT4J6R8QhIaXtmb0lGtu57bH33VlNylJRXMl1XFXZ6JhfpFppNJmuhPU+u33jUe5b8sNJaZmMMVB65Gso62OZueKRr29WuDh8FruLTszZjJSV0SFBIiSVrdXOAHeQPmpSb0IbS1IkuMU7d5meRv8AJWKhUekWVPEUlrJEKXienGxc7wb+qtWDqMqljaSK+fi/7EPm535BXRwHVlEtof4x9TIcUQx4h600MWcA5XtbZwuLauvcjuK2aeGhDvNWpi6s1bTwMXh1S+kmbLGA18btrW23BtyOo81uSpQlFxtkzQjWqKalfM9vo6qOqhbI3Vkjdj37tPeNQvP1Kbi3CR6WlWvapB96PNOI8J7J7oTtuw9RyP5LnUassJXUlp80exq0qe1sDuvV/CS/PQzFBiElNKydhAfE4WB5jW4Ntxy816xxhVjZaSzv6HzP9SjU7WUou1j6HwyuZURMmYbte0OHO1+XiNvJcGUXF2Z34yUkmiUsTIEAIAQAgBACAEBAxapLGhrfaeco8LXcfIISkrNvoea4jXGoMpadC+JjPwjNY+e/muJiqm9XU3ok/oewweFWFhTjLVKTfjl/wNCFkju0ksIWWa2/18vIdevmtXelCO5H3nm+4sk3GO5FXm833XIFc2KR3qwsaO4WJ8bLZoxlBZybLaWFUF2s2PCqd1+C3PaanU1XsfCP9vxY3WHtWGNx0O9tD70eIm1Zlb2JhHyfqysGAQdHf1FYcRlf9iwnR+ptOFuCKJ8LZXxuLjm1zuAsDbYHuXQwrcVvrU87tLC0qVd0oLJW5l/HwfQj/wBuD4uefmVt8efU0FQp9CdQ4JTQHNFC1jurbg+Z5rCVSUtWZxpxjoiwusDO5U8TR5oL29lwP5H5rawjtUt1NTGRvSv0MgSuoci4hzwOawlUhH3pJeLRdToVanuQb8E2InkyGzgQehBB9y16mPw8NZehv4fYmOrq8YZdW0iM+sHILTqbYgvci345HXof0lWl/q1EvDP7GZx1nr57WzfMLe2djXiYyurNfI5O3djrZ84bjbjJau2q108Ua30W4vrJSOOn7yP/APY+R96jH0tJrwZq7Pq6wfkaLjPD+0h7UD1ornxYfaHlofeuFi6e9De6Hrth4rhV+E9JfPl9jyrGI8rhIBvob7Xt+nyXS2NX4lN0ZPTNeH8Gl/VWC4VeOKgspZPxX3XyPRfQ9i4eyWkuSI8sjL72fcPHk4A/zLPHU2mpS1d/gcnBTTTitEekLRN4EAIAQAgBACAEBl+Jq5sT3PedGRho52Mrjm8yGN8geqpxc5Rw0t3Vl2Dw8q+JUVyz/PgY6mpYiJHsd6mlh7OVwB5nlr8V5uVSonGMln63R6ypVqxcYzWfrdfiGpcNnfa4aABYAHRo7lZHEUYaXLY4qhDS/pqXdNwc1zGl0rg4gEgAEXPTmu1TwqlBSvqrnGq7flGpJRgmk8tbiWcHhwu2oBFyL5ehsefUKfY76SJX9Qq3+n8f4A8HuBA7dtzewynW2/PvHvUeyO9rmS/qCH/rfqhQ4Mf/AMZv9J/VT7I+pP8A1BD/AAfqhxnEAoh9F7MvMehcHWBJ12t3qPaVR7Fr2PO4zGcatKpbU4/jc8oB5v8A0CxeOfKPxNXi9wy/jWblFGPHMfzCxeOn0RHFZHk4vqjt2Y8GfqSsHjKvcRxJEOpx+pkBa6U2O4sAPgFCxdW97l2FlGVeEamcW0mnpZkF0pPM+9Zyr1Ze9J+p76ngsPT9ynFeSJeCzMZPG55AAO52aSCAT4GxWNOSU05EY2nOeHlGnr0XPu8xyFpge/6TC54IIub2Ljs5rtnX7ipXYb31crqNV6cfZpqOj8ujXIqS5Ul1XHYal79SK88/TUhYozNGeo19y6Gy6/CxEejy9Ty239o4XF4Z04XbTuna35kVOEYiaaeOdv1HAkdW/WHmLr1tWCnBxZ4ijNwmpI92u17erXD3tcP0K881yZ6GMmmpR8UeT49hhYZISDYOIa4jQ21br1sQtDB79HEpxWS18D12062HxWzv1JJOSuv9y7vErvRxippsVyOPqlzYjyFn3H+ItXRxtV1Jwn4o8jg6Sp05R8GfQqpLgQAgBACAEAIAQGC45izyNYTlaC6SR3cAGs8/aXO2lX3IxitWdrYn6bqVLXbtFfN/QzUEmfKz2WS5wG9A0ANPje65Ulu3lq1b46nenHcTnrKNs/n8CNDiEkBILtG+0DqLDeyu4FOtbLUsr06MqbqPpe/kaf8A26oJWFvauZmBHrRuNri2tl6WVJ23T53e6HMF4iw6njETathsTq4OBNzpfTeyrp0eHHdQjZZHJcWoX1Laj6dFZotkzkDbV3vy6bGyxlQbqb5Fs7lsOKaH++Q/1hXbr6Gd0YXF6hsk8j2ODmucS1w1BHIhcSunxJeJYtn4qfajTbTIgVVmZrZGNf8A438PudTdZdHYeNf7UvNHbJusvj/TuJerivN/YLKd02af9Nzv2qi8kcL1O8V1v6ixCk4xhFW8X9hJeouzRqbaxs/328EkJdIToSdNhfbwS7OfUxFWbvKTfmIJQpFwUz5TZkbn35NaXfJZRUv2kpXHMO9G9dMfWa2Jt93kEkdcrb/Gy9j/AHCnuJvW2aNSGz6jeeSPWMCwX6PBHC95kLGhua1r220XLq1N+TkkdanS3YpPMlYlhkVREYZG3aemhB5EHkVUWWPnvHMBnocRma8alvaQv2DwC2xHeDoRyPkscXNKnF9GWYaD32u4+iqGoEsbJRs9jXDwcAR81k9TAfQAgBACAEAIAQFZjeDR1cZZJcdHN0cP1HcVTVoQqWclmtGbOFxc8NPfh6Mx+J8F1DDG6BzXiMCwJyuJBvz0+K0HgJres73O7h9sUJKSqpre81p6lNxngc7Y3SthkJIs4NaXHuPq3VWz6VWFVQqRaV9eRVUx8PY6lNSztkecvhe32mOHi0j5hemPKCQ8dUAsP70AoPQGppD+zb+EfJefrP8AUl4n0XBL/t6f+1fIezKu5s2O3QWDMpSb0Rg5RWrQh0oHMK2NCrLSL9DWqbQwtP3qkV5or6rGIYyQX6jkASrI7PxEv228bHz7HVKcsROVN3Tbat3kGTiSP6rHO9wWxHZVT9zSNXfRBl4nkPsxtHQkkrZjsmmvek/kRvkSPiCpa9sgkF2m4Ba0t82kWIW1HA0I6RCk07ns/AfpJp6wNgmaynn2DRpHIf8A4ydj90/FUVKDhmtDepVVLLmegqkuOoAQFHxbgTa2AtsO0bcxu6O5i/Q2sfJVVqe/CxZSnuSuI4BmL8NpHOBB7FgIO4LRax79FfP3mUx0L9YmQIAQAgBACAEAIAQAgEPjDtwD4i6AjvwyB28MZ8WN/RTdkWIzuHaM70sP/Lb+ibzFkIPDFF/dIf8Alt/RTvPqN1DzcCpRoKeL+gKp04vOxsxxdeKspu3iLbhFONoI/wCkJw49A8VXes36sqca4Mp6j1mgxP6s2P4mbHysVbSkqeiRrVnOrrN+rMDjfCNTTXcWdoz7bNbfibuPkt+nWhLuObVoTWuZmqucRsL+m3eeSuKMkZPNd13a3Nz366qQmSK2dglLqcOYy1gCbnUWOqxinbtFjav2SCGE7AnwWRCEEIBLgoMrnpXAPpSkpiKeucZIdA2XUyR/j5vb8R38tWrQvnE2qdflI9vpalkrGyRva9jgC1zSCHA8wRutK1tTaTuOoSM1dUyJhke4Na3cn/O6EpXaXUhcNzCSnZIG5Q8vcB0DnuI+al25CUXGTi+Ta9HYs1BAIAQAgBACAEBCr8Wgp7dtNHHfbO9rb+FyobS1IbSE0+NU0mjKiJ3hI0n5qN5PmWulUSu4v0JrXA7G6yKzt0B1ACAEAIAQAgOIDKcV8BUteL6xSakPZoCfvt2d8D3q6nXlAoqYeEzxvingmrw8kyMzxcpWC7f5huw+Onet2nWjPQ0alCcCjkii7Jrg8mQuOZttA3kbrO73rcjDs7t+YiirXwlzmGxc0tOl9DukoqWpMZNaCsKomzSdm5+S4NiRpf8ARYVqjpx3reJfh6Sqy3b52y730IlVTuje6N4s5pII7wrE01cqtZluX030G2nbXHL1t3WOh2tcX7x3Km0+J3FqcdzvLH0fccT4bII9ZKd59aLm0n60d9j1GxWFeEXFyfItw7k5KC5nvE/EtMyBtTnzMdaxaCTr1G4XPc0o7z0OlTw1SpV4Ufe6XPKeKcQr62eOR2V1M14LRC7Mxtje8v1s3eQB0XQpTw/Bk4O7s/kaU6GJhiacasXHtR+aPXOHIgylgaNhGz4i/wCa0E7pG1WVqkvF/MslJWCAEAIAQAgBAeOekIftZonXzNkErCdbsc3Xwtc+5a05Xbhz5DgznSlV5Rdn4WVn9PIpKTDZXxte2MuBG4sdtNt1gqcmrpHaw2NpcKKlKzsPQz1EGrXyR+Bc0fonaibX6VXo/Qu6Djqsi0c9so6Pbr/U2x991kqskUTwNGWit4Gnw70iwu0mjdGeo9dvw1+CsVZczTns6a913NTh+KwVAvFKx/gdR4jceatUk9DSnSnDKSsTVJWCAEAIAQAgEvYCLEXB5HUFAedcXeiuCe8tGRDJvk/hOPh9Q+GnctmniWspZmrVw0ZZxyZ4/ieC1FNL2E0L2ya2ba+a3NhGjh3hbqnGSumaUoSi7NF9QUwETbRuc1liWuaWPY7m5ptseouOoXLrurCblqn8j0GEWFr04w9ya0feP1mBiqe2aNjpLsyloBBLxo1ziNPZ533ASGKkqVoZsxngY+03rWjHV5/IKT0YVL3nO9sUd9CfXeR1yt0HmVu8fsq+pypUlvPd05GxwPgOjpCH5TLIPrSG4H4WDQed1TOo55Mth+m7xeY5x12ppcsAdnMjLZNCNTfXYDx0WeH3FLtaZmFTea7OplqLtDaHMJJpCGOkY22VryGkAiwfv7RHguZiZ0p1LUI26s9XgKOIpUd/GTulmovqs83r5ep7lDGGNDBs0ADwAsFclY4Lbk22OKSAQAgBACAEAIDzv0n4KXlk7R7TXRP8wch+JVDbhiITX5+I3MIoOnWpt+/H4q9jGUmMSsALSMrgHZSLgFwBdbprdV15zo1pRWlzr4TB4bGYSnOSzss1lpl4HY+KRTuPasLmPJd6o2NhcAE7c7d5W3gYSxG9pl9TibUwqwEo2balf4W+5YcQVVGyTsnkNk0JIa4AtcLg3AsVhiMJXlBSoxvnnoYUNo8N7s5+pV5YXfu52HuLgtJxxEP9SnJeTOlT2jSlzXqcyuYcwNjyc0/IgqYyubkatOorJpl9hfGtXBYF4lb0k1Pk4a++6tVSSKamCpT0y8DXYb6QaWQhspMLj9rVn9Q287K1Vo8zkYmlwJKLZq4ZmvAc1wcDsQQQfMK0pFOkA3I96XJ3Wxp1ZGNDIwfzBYucVqzJUpvRP0INVxHSRaPqYwemYE+4arHiwte6KpSUXaWRXT8eULdpS78LHn4kALF14dTDjQ6lVU+kuEfu4JHeJDR+aweIXJGDxC5IzmNcbS1QyfR4h9k2c54J5scCLFVyxErdCFiJ37Kz8LjMThSRGepkN+TSSbdwHN3yXNlWrYmfCot/n0OzTp8KHFxLz6WWXotTe5gBYaDuXpTj66lDxTjZp2hjD+0ffX7LRz8enmtXE1uGrR1Z19kbPWJm51Pdj8X0+5j8Or5GzsfncSXNBuSbgkAg38VoU5yU078z02Lw9KWHlBxVkny0saTjSYNgGaQMbnGZxNtADyGrj3BdStRnVShA8hs3FUsNUdWryWXe8iNwFD2tWxjGENjb2spd7WukQd0OhOXuUezxpRyzztfw18uSLq+OniHeeWWS6X082rt+R60hpggBACAEAIAQAgKjirDPpNLJELh1szC02cHt1aW99widmpdCVFS7LdrnhEVY2P8AZ1GbTUTMF2kPJIzs0LTe+g10OmivrYSGKXFpvN/Qvwu0q+zm8PVjdJ/Pv6Et9NSvaXzS5ohs+FwLmONgM0bvWt5KvBUK9Cq1bVF21sfhcbh4uLzT0azz/EWOMYLDVOgqI6yIXjY1ol9XtREQ0nW3cCLLo06soJxcfTkefnTUrO4S1GCPP7SnkhOulpWjyyOI9yle0rR39CHwuaOx4bgb/Yq3M8XuH+NiOpiVrG4UKTzTHhw3hh2xL/uxqOLV5016GWX+b9SFXUUUDhHDN2zLA57tdqb3BLdNF57aN+Pdq10e62DuVMGr2dm1d59/1JWC0U05cyKTLlGYjM5o1NtgtelSnUyizexmJw+EipVI6vkkIxalkgk7OR+Y2B9oka+Kxq05QluyLcHiaWIp8SmrLTREJs/ZntAASz1gDztyVapqb3HzyLcVJqhO3RlnSY7SVgDJAGP6O0/peN/BV1dn4nCu8M13fVHjlWw2KVqiz7/oxFbw+5usRzDobA+R2KxpY2LynkadfZUo50nfu5lP2D82TI7N9m1itzfju718jncGpvbm679C6AhoGdrMbyH2QN79GD5laaVXGT4dNZfmv2O1RoUsHHfqZy/NPuYfG8WkqnF8h0F8rR7LR3dT3r0mFwtPDQ3Yeb5s51evOtK8vQ91z6DwCzKTBcXvJqTf7LbeH+q5eLvxD2WxbLCK3ViOGaIySiQj1I9b9Xch+anC0t6V3oiNsYtUqLgvell5c39DvH9RGHwulIyxh72x85JCWhot0FviuzCTSajq/gjx6hF9qei+L6fc23orwmSGCWaX255L36taLD4ly1pzcku7l0NlxSk2ne716/nJcjcLAAgBACAEAIAQAgAoDyfjrAZKWZ1RE39jN7Wgc1rib2e0/VLibfjPcojvRjJQ/wBy+vqbsZ0qsoOqr/tl4P3X5PIxRw+kkILmOiN9TEbtPX1HXy+RWdLas1lNXLMR/T0W70ZeT+5bVHDkdRSRwU9VHIYnvc1xNvUkAzNNr2NwDsujGs4zcpLU866d42XItYKjEIY2RSUEcwY0NzNkbcgC2odqq2qUndSsZLeWTQ1NiUP8bB3jv7JjvkFkoy/bU+JDa5xIrq3CT7eHyN/+t4/wuWdq3KRH6fQTTMo6iZkNIx0LTfNma72uRGZxvoLLl7QoznUhvvW69D0mxMZGhhqzir7rTt45fQ1eB4IaZ5f2ma7ctrW5g9e5V0MNwpXuV7R2qsXTUNy1nfW4vGsCFTIJDIW2aG2AvexP6pWwyqyvcjAbWeEpuCjfO+pk+IMMFO8MDi4OZe5FuoK0a1LhTR6PAY142jJtW1XwPPhsu82eDSyzNFwxV1rnZIXXYPaz+sxo8dwe4FcnaFPCKO9VWfK2Tf53nQwc8Q5WpvLnfQ2tTikUbg17wHW6E28SNl52GHqTjeKyOrVxdGlJRm8/z0KPG+HvpTjNHPcnYOOZoHRpGwXSwm0fZ1w5wy7sn/JrV8Gq74kJX+KMlW4RPCbSRkAkC49Zp15Efmu5RxdGt7kvLR+hy6mHqU/ej9T2171aUESfB21ZF4i8jYgkad5BGniqqlKE/eNvD4yvQuqTtfwfzIsr+y/ZNZky6Wta3kslaKtHQpnKU5OU3dmXw7hOSqxPO4lzNHguN7HmPBtr+YVzq/p2KlTvO57hBCGNDGiwaAAO4LVNocQAgBACAEAIAQAgBAIkYHAtcAQdCDqD4hAYrG/R1BKS+ncYXG5y+1HfuB1b5aKidBPTI6lDalSGU818TI4lwq6GwqMNdIGj/wBRSm5Pe5rSHX8Qujh6k1BJyz6M4+NjTlWc6ayef3K6OSnacsWJVEB+xNcfCVoWx2ucU/D+DUslzLSB9da8WIU8o++xo+LFg+Hzi0St7kx9tRio3jpX+Dnt+ai1Hqwt/nYh4tPXFrXy08cQjdmD45A5wJ026arTxsY8NShLNM7OxJ3rypzWUlb0zGsIxqbt4w+ZxaXWIJ010181oUa099XeR28bgMP7PN04JNLKxbcWVrmtjdHKRq4ENdvcAi9vA+9X4uTSTizm7FownKcasL5Jq6MpNUuebvcXEdST81oScpanpqcIU8oJLwIeEcMmQmSY5IwSQL2c4X3+6O/dbOJ2moJQpZy+C+54+Gz3vydTKKb+fwLOrxlkbexpgGtGmYD/AA338StCnhZVJb9d3f5+WMMRtCMVw8Pkuv2+5RukvqT5rftY5Gbd2XuEcOYhJZ8ELwHah5LWNI6+sdR70lRU1aSuXUnVg7wbRvMF4SqiP96liG2jAXHz2HuVC2bFSUk7W5HUhjau41USZq4MGhbqQXH7x/LZdVzbNJU0iwY0AWAAHdosTMy3GtALNnaNb5Xd9/ZOnPl5hZIwkiRwRhL6ena+f9/IAX/dvqGDwuknnkTFWRpFiZAgBACAEAIAQAgOXQHEBwuQCTIgEGVARKuCKUESRseDuHNa75hZJtaGLSepnqvgrDJNTRRtPWPNEf8AoIVqr1F+4wdKD5EF/AFAPZM7Pw1En5krL2ifO3oY8GIg8DwbfSaoj7LpcwPiCNVhUqcSLi0sy2g+BUVSOqK2u4JDdY5C8dDYO/Qrl1cPUWcMzuQ2zJ+8kiup+HMz8vrC299LfBa1KNSc921upbU2pKMb5FoOFoB9s/zfoF0lhoGi9sYju9CPjNHCyNtwCxpscz3cuQa03c7QhVez0qXaivFmtUq8a/Hb7kuZlMRfG4ktibGD7LRuB1J6rCU76ETowo4e00t5vLqkV5WBz7Gk4X4iqKI6OLojvE46eLT9U+CshUcTr4bZ0pRvUdui+56ng2PRVTM8btvaadHNPePzW3GSksjWrUJ0ZWl/yWbZlkUiaivZE3PI8Nb1J+XXyWMpRhHek8jKMXJ2Wo1TSme0jm5WDVjXD1ieT3D6vcPMrGEnLO1jKcVHLVliHLMwOhAdQHUAIAQAgOIAQCS5ANuegGnSKSBl8qAqMcp5JWjspnRvbe1iQ13c4fmolG+jsWUqig7uKaMj/tXV07jHMA5zd2uAa63UOboR36rBqpCzkrrqi6tGlUjvUNVrHmWdBxnTy2DiYnHk/bycNPfZbjoSteOa7jkxxlNu0sn3lq6sG91TY2bjD67vU2Fxl2IDqp3SLjTsQCbouMz4jZpLW5nDZtwL+ZWMk0rpDeMDiFZI97nP0JN7AWt5fmubOUm8y2OLrQVoy+REDC49ViRTpVa8uzm+o/HAG67lZWO5hcBCj2nnL80HA25sNSdEN9tJXZY4XL9GeZXzGJzbWA9Yu3uC0bjb3q6Ed13bsaOJqcSKjTjvJ693mWuK+kh9hHSwF0r9G5tbu7mDceJW1S/UfRLVnKrYfgwvJ9p6Jfmhc8LYFNcVWISmaoOzSQWRDezWj1QfAclFVKrJO1orRfV/ToUwk6cbJ5vV/RGzZMpMB5siEjrXqAONchItACA6gAoDiAS4oBpzkIGXuUgYe9CCNJIpIIskqkFRjFFFUNyytvbY7Ob3tdyVlOpKD7JXOEZann+N8MVEZL4JBIPsu0d/qtj2h27Kt3cv4NSeDhJ9rPv5/wAjuEccZGNppqaxjGXQlrjbxGhWlVnK7kjpYTDwklT3rNad5KqeKotw2QDvDTbzB1SFaLeZniMJOjHfvddxFPFEZ0Bd5gq3iQRpwvOSitWIfjvS6x49PqbnsGI6fFDf9uHontFMf2/EdF6obnxNsntsv38/eqalSjPVFsNnVb3dviRzWgbNWpbodyDUYpJJeBDNc97y0Oa1rRcnQuPOwvpey6OGwkJQUp8/Q4+N2lVhV4dNpfF3IlXd7wA95aPaJNhfmBbdXVJUaMXuJX5GtSjicTNcSUt3nyLrDsGmn9luVv23aDyG58lzoUnLU6tfGQpqyzfQ3fDuBw0nrtGaUixkd7VujRs0eHndbei3VocWdSU5b0nmaSOVYkEqORQCTG9CSQxygkfa5AOtKgkWgAIAKACgG3IBp6kgYegI8ikgiyoQQ5VJBBnUograi6zRiyhxfC4p/wB4y5Gzho4eBCy3UyE2tCmkonRjKbSNG2YWd5kbrB0VyNiGJkn2mygrKQhxLQQOQJ1HnzWG5LmimpThrTl5aFjhsTHttI4scOtrEdxVaoxfM3I7SqxVmiaKGH/j/ELP2ZdSf7pP/FB9HphvKT5/oFKw0TB7SrckgEtKPZYXHz/NZqhBcip46vL91vAjU2G5iXHS5voLLHgt5Nl3tyXuRz6vUvqDDI22OQE9Xa/NZqlCPIpniqs9X6F/T3UspLKBYMyJ8SxJJkSEkqNQSSWKCR9iAeaoJHAgOoDpQHEAlwQDTmqSBl7UAw9ikgjSRoCLJEpIIksKEEKamWVyLECaj7lkmY2IE1Bfks1IixXz4QDyU3IsQZMBHRTciw1/YCXFhbMAS4sTIMGA5KLixYQYdbko3jKxPho1i5E2J8NKsGybE6KBQZEuKJQSS441BJJjYgH2NUEj7GoB1oUEi0ABAdQHCgBAJLUAhzEIGnRqQMuiQDD4VJAw+nQDD6ZSRYYfSIRYYfQ9ym4sMOw8dEuRYbOHDop3hY5/Zo6JvCx0YcOibwsLbh46JcWHmUPcouTYfZR9yi4sPspUuTYfZTqCbD7IEA+yFQSPNjQDrWKCRwNQC0AWQHUAIAQAgOWQAgE2QCTGgEGJCBt0KkCHQIBt1OhAg0ykCDSoDhpUFjn0RLiwfRe5LiwoUqCwoUyCwsU6gDggQkW2FAOCJALEagkWGoDqA7ZAdQAgBACAEAIAQAgBAcsgBAct3IDlkAZQgOZAgOdkgDslIOdkoB3skAdkgDswgOhgQHcoQHbIDtkAWQBZAdQAgBACAEAIAQAgBACAEAIAQAgBACASgEoDnMIBRQCX8kAooDoQHQgOoAQAgBACAEAIAQAgBAf/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2052" name="Picture 4" descr="http://www.tgestiona.com.pe/wp-content/uploads/2015/05/organizacion-cobertura.png"/>
          <p:cNvPicPr>
            <a:picLocks noChangeAspect="1" noChangeArrowheads="1"/>
          </p:cNvPicPr>
          <p:nvPr/>
        </p:nvPicPr>
        <p:blipFill rotWithShape="1">
          <a:blip r:embed="rId3">
            <a:extLst>
              <a:ext uri="{28A0092B-C50C-407E-A947-70E740481C1C}">
                <a14:useLocalDpi xmlns:a14="http://schemas.microsoft.com/office/drawing/2010/main" val="0"/>
              </a:ext>
            </a:extLst>
          </a:blip>
          <a:srcRect r="38113"/>
          <a:stretch/>
        </p:blipFill>
        <p:spPr bwMode="auto">
          <a:xfrm>
            <a:off x="10068503" y="4049287"/>
            <a:ext cx="1839480" cy="2507377"/>
          </a:xfrm>
          <a:prstGeom prst="rect">
            <a:avLst/>
          </a:prstGeom>
          <a:noFill/>
          <a:extLst>
            <a:ext uri="{909E8E84-426E-40DD-AFC4-6F175D3DCCD1}">
              <a14:hiddenFill xmlns:a14="http://schemas.microsoft.com/office/drawing/2010/main">
                <a:solidFill>
                  <a:srgbClr val="FFFFFF"/>
                </a:solidFill>
              </a14:hiddenFill>
            </a:ext>
          </a:extLst>
        </p:spPr>
      </p:pic>
      <p:pic>
        <p:nvPicPr>
          <p:cNvPr id="6" name="5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2591" y="2374744"/>
            <a:ext cx="1841500" cy="1727200"/>
          </a:xfrm>
          <a:prstGeom prst="rect">
            <a:avLst/>
          </a:prstGeom>
        </p:spPr>
      </p:pic>
    </p:spTree>
    <p:extLst>
      <p:ext uri="{BB962C8B-B14F-4D97-AF65-F5344CB8AC3E}">
        <p14:creationId xmlns:p14="http://schemas.microsoft.com/office/powerpoint/2010/main" val="274153524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000"/>
                                        <p:tgtEl>
                                          <p:spTgt spid="2052"/>
                                        </p:tgtEl>
                                      </p:cBhvr>
                                    </p:animEffect>
                                    <p:anim calcmode="lin" valueType="num">
                                      <p:cBhvr>
                                        <p:cTn id="8" dur="1000" fill="hold"/>
                                        <p:tgtEl>
                                          <p:spTgt spid="2052"/>
                                        </p:tgtEl>
                                        <p:attrNameLst>
                                          <p:attrName>ppt_x</p:attrName>
                                        </p:attrNameLst>
                                      </p:cBhvr>
                                      <p:tavLst>
                                        <p:tav tm="0">
                                          <p:val>
                                            <p:strVal val="#ppt_x"/>
                                          </p:val>
                                        </p:tav>
                                        <p:tav tm="100000">
                                          <p:val>
                                            <p:strVal val="#ppt_x"/>
                                          </p:val>
                                        </p:tav>
                                      </p:tavLst>
                                    </p:anim>
                                    <p:anim calcmode="lin" valueType="num">
                                      <p:cBhvr>
                                        <p:cTn id="9"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Capitulo I: Planteamiento metodológico</a:t>
            </a:r>
          </a:p>
        </p:txBody>
      </p:sp>
      <p:sp>
        <p:nvSpPr>
          <p:cNvPr id="3" name="Marcador de contenido 2"/>
          <p:cNvSpPr>
            <a:spLocks noGrp="1"/>
          </p:cNvSpPr>
          <p:nvPr>
            <p:ph idx="1"/>
          </p:nvPr>
        </p:nvSpPr>
        <p:spPr/>
        <p:txBody>
          <a:bodyPr/>
          <a:lstStyle/>
          <a:p>
            <a:pPr marL="0" indent="0">
              <a:buNone/>
            </a:pPr>
            <a:r>
              <a:rPr lang="es-MX" dirty="0"/>
              <a:t>Definición del </a:t>
            </a:r>
            <a:r>
              <a:rPr lang="es-MX" dirty="0" smtClean="0"/>
              <a:t>problema</a:t>
            </a:r>
          </a:p>
          <a:p>
            <a:pPr marL="0" indent="0">
              <a:buNone/>
            </a:pPr>
            <a:r>
              <a:rPr lang="es-MX" dirty="0" smtClean="0"/>
              <a:t>Información dispersa, duplicada y desactualizada.</a:t>
            </a:r>
            <a:endParaRPr lang="es-MX" dirty="0"/>
          </a:p>
        </p:txBody>
      </p:sp>
      <p:sp>
        <p:nvSpPr>
          <p:cNvPr id="5" name="AutoShape 4" descr="data:image/jpeg;base64,/9j/4AAQSkZJRgABAQAAAQABAAD/2wCEAAkGBxASEhUQEBAQFRAWEA8VEBUPFRUPFQ8QFRUXFxUVFRUYHSggGBolGxUVITEhJSkrLi4uFx8zODMtNygtLisBCgoKDg0OGhAQGi0fHx0rKy0tLS0tLS0tLS0tLS0tLS0tLS0tLS0tLS0tLSstLS0tLS0tLS0tLS0tLS0tLS0tLf/AABEIAN4A4wMBEQACEQEDEQH/xAAcAAABBQEBAQAAAAAAAAAAAAAAAQMEBQYHAgj/xABNEAABAwICBAgICA0EAgMAAAABAAIDBBEFEgYhMVETMkFhcYGRsQcUNEJyc6GyIiMzVYLB0dMVFiRDUmJjdJKio7TCU1Sz8JOkZMPh/8QAGwEBAAMBAQEBAAAAAAAAAAAAAAECAwQFBgf/xAA1EQACAQIEBAMHAwUAAwAAAAAAAQIDEQQSMUETITJRBVJxFCIzYYGRoUKx0QYjNHLBQ1Ni/9oADAMBAAIRAxEAPwDuKAEAIAQAgBAeJJWtF3OAG9xAHtVXJLVkXSKeo0po2nKJg926IGQ/yrmljKMXa9/TmZutDuNs0lzcSjrnDeIg0H+JwVVjM3TCT+hHF7Jjv4ck/wBhWdkQ/wDsV/aJf+t/j+SeI/KwOOS/7Cs7IfvE48/I/wAfyOI/KxPw7L831n9H7xTx5+R/j+RxH5Wefw9N83Vv9H7xOPLyP8fyOI/KxDj8/wA21v8AR+8U8aXkf4I4j8r/AAeTpBP821v9H7xRxp+RjiPyv8CHSGo+bK3th+8U8aXkZPEflYn4xVHzXW9sH3iniy8jHEl5WH4xVHzXXf0PvE4svKyOJLyv8B+Mc/zXX/0PvVPFl5WOJLyv8fyH4xz/ADXX/wDr/epxJeVk8R+V/j+Q/GOf5rxD/wBf71TxJeVjiPyv8fyH4yTfNeIdlP8AfJxJeVjiPyv8B+Mc3zXiHZT/AHyZ35WOI/K/wTcCxptTwloZonRSiORk4YHBxY144jnC1njlVoTzFoTzX5WsWquXBACAEAIAQAgBABQETEMQihbnleGt59p5gNpKyq1oUleTsVlJRV2U34SrKnyaIRRf6tQNbhvbH9q4+NXrfCjlXd/wZZ5z6VYUaOQ3D6uWSd/7VxDR0MCssDF86rcv2J4KfU7lhC+GMWiia0fqgMC64U4RXupI0SS0R6Ne7kA71cm548dfvHYgDx1+8dgQB44/eOwIA8dfvHYEAeOv3jsCAPHX7x2BAHjr947AguHjr947EuLh46/eOxLgPHH7x2JcB46/eOwIA8dfvHYguHjr947EFx2mqXOcASLa+RECq0X8oxH9+j/tYFnT6mZw1kaRamoIAQAgBACAEAICmxfGsjuAgbwtSdjAdUYtxnnkGsLjr4nK+HBXk9v5Mp1LclzZHpcGa13jFY/hZ+TNrZHy2jZzb1WlhPe4lV5n+ERGlzvPmyXNXk6m6h7V2mtyMXJcgS6gBdAF0AXQBdAF0AXQBdAF0AXQBdAF0AXQBdAF0BIoD8YOvuUkkLRbynEf32L+2hWdPqkZ0+qRpVqaggBACAEAIAQFJjmKPDm01NZ1S/frELP03fUuLE4hp8Onzk/x8zKpNr3Y6hR0sVIyw+FM7W97tbpHbyd3MtKGHVFd29XuyYU1BfMjSTlxu43K3LnnMhAZkAZkAZkAZkAZkAZkAZkAZkAZkAZkAZkAZkAZkAZkAZkAZkBJw13xjevuUkkfRbyrEf3yH+2iWVPqkZ0+qRpVsaggBACAEAICuxzExTxF9rvJDY28r5DsC58TX4MM2r2RSpPIrkHDKXxaN00xzVMpzSH9Y7GDmCzwtB01nnzlLX+CtOGXm9WRJJi4lxNydq6S55zIAzIAzIAzIAzIAzIAzIAzIAzIAzIAzIAzIAzIAzIAzIAzIAzIAzICXhR+Nb9LuKlEoa0W8rxL97g/to1nT6pGdPql6mmWxqCAEAIAQCFAZumHjVW6U64Kc5ItzpvOd1fYvOguPXcn0w5L1MF7877IaxOs4R5sfgjU37etdxq2RMyEBmQkMyEBmQBmQBmQBmQBmQBmQBmQC5kAZkAZkAZkAmZAGZAGZAGZAGZATsGd8c36XcVKJQaLeWYl+9Qf28azp9cjOn1S9TTrY2BACAEAICt0hr+Ap3yDjZcrOd7tTfaVz4mpw6ba12M6kssGyvEXitGyIcdws473u1vPtI7FGGp8OkluIRywsUmdbEhmQBnQBnQBnQBnUXQDOp0AudQAzoAzqQGdAGdAGdAGdAGdAGdAGZAGdAJnQBnQE/AnfHt6He6VKJQ9ov5ZiX7zT/8AAxZUuuRnT6pepqFubAgBACAEBndIfjKilp/NMjpn9EY1e0rgxXv1KdP53+xhU5yUSJpPU3lDORjR2u1n2WXYzVlPwiggOEQBnQBnQBnUAvMEwpksZe/NfMQLG2of/q8bD4ZYmVSpJte9ys+3IxhBTvJkiTRlvmyvHSA5dKwNSHRVf1s/+FuE1pIiy6NzDiysPpAt7rqeFjI6TUvVDLUW9yLJgtU3zGO9B322Ti4yOsE/Ri9RbEWSmqG8anl+iM/cntlRdVNojiS3iRX1Qbxw5vptLVZeIUt7r1Q4sdwbWMOx7e0LaOKoy0kiyqRe44JL7CtVOL0ZZO4udWJDOpAZ0AZ1FwGZSQJnUEgXoCx0ed8ezof7pVlqSiZov5biX7xTf8DVlS65+pnT6pGoXQbAgBACAEBn4xmxJx/06RgHS99/qXCueKv2j+5iudV/JGaxOozTSO3yOt0A2Hcupl2Rs6ggXhEAZ0AZ0AZ1z4qpw6MpdkVm7RbN/hEOSFjeXLc9J1nvUYGnw8PFfX78y1NWiiYuouRcSrWwRSTvvkjje91ttmi5tzqG7K405mNpfCdTEB0tLWxNcAQ8x52EHlDmnWOhZKquxTOi2p9PMLeLisibzSXjI6Q4KeJHuTmiXGH4lT1DS6CaKVoNnGNzX5TuNtim8ZacydQmwunfxoYj0tCznQpy6ooq4RexXzaKUTvzOU/s3PZ3FYvB0tlb0KOjDsRJdDovzc9Qz6QeP5go9mt0yaI4PZsiS6I1A4lY080kQ7wVPDrLSd/oMk9pESXR/EG7BTSdD3MPtClTrrWzFqi7ESSlrm8aikPqnMk9g1qViKn6oEZp7xIsleWfKQVLPTheB22Vlio7pocVbpo8NxiA6uFaD+scverLEU3uTxY9yRHUsdxXtPouB7lopxejLqSe5b6NO/KGdD/dK0i+ZaJZaMeW4j6+m/4QsqPXP1KU+qRqF0mwIAQAgBAUlGPy2pP7Gl/zXLBf3pP5Iyj8R/QwrpLkneSe1aEiZ0AudAGdAGdAScPjzyNZvcB2lef4g7wjTX6mkZVOat3OkgL00rKx0CqAZbwmVYjw6fe9rY285e4DuusqztBlZ8kUeGx8HFHH+jGxvY0AqY2USqPc1JC/jxRO9JjXd4UuMXsSU0jxhtSytgYG0zrRVkcYs3IT8GQNHKD/AN1lYyXDeZaFdHc6tFK1zQ5pBa4AtI2EHWCFry1ND0UAKAQsWxOGmidNO8MjaNZPKeQADWSdwVW0ubIbMlH4Rmn4TsPrhEdbHtYHhzeR1uS6pn+RGckw+EnDDqfJJGd0sUgt2ApnQzIvcKxylqr+LzxyWtmDDraDsuDrCXTJumSaighfqkiicP12Nd3hQ4p7EOKeqKuo0Rw9+2kiB3sBjP8ALZU4UOxR0odiGNCKZpzQy1cLhsMUzhbtuo4fZtfUjhLa/wBxKbRmphc+SnxCQPkLTIZ4mTZy0Wbc6js1JFTg24y1Cpyje0tSUDizPPopelkkBPYSFpxqq7Mm9RbpnoYxiDflMPDueCdh9jrFT7VNaxJzzWqPY0pA+Vo6yPf8VwgHWwlSsZHdNDjd0xyLS+hOoz5TulY+P3mhXWNovlexPGgXUcrXAOaQWkAtINwQdhC6VJPmjS6Kik8rqvU0vdIueHxZfQzj1y+hzzOrAM6AXOgDMouBcyAvtDoc0+bkaHHr2f5excEv7mMhHaKbKWvUXyN4vUNwUAw/hXieaeF+UmKOqjfPbkbYgEjdc26wufFXUU/mZ1CFHKHAOBuCAQRyg7CrKV1dBMczJcXGqiNr2uY8XY5pDhvBR2asNSR4N8UcwvwyZ13w3dTk/nKcnZ1X7DzLOlKzcXsIPY3a2Lldj2NQ0kRnndZo1ADjPdyNaOUqkpZVchtLU5yGTV8oq64WjGumpvNjHI945Xf92alSMXJ5mU15svw9b3LA+zuMAfSGbvUcgRvB5A3xyvka1oaHwxtDQGgWBvYDoXPHqbKx1N8rFyNWV8UVuFeG32ZuVZzqxh1Mq5JaiRYhC7iyxnocFCqwejCknuSA4HZ7Fe6ehIFACgAgIWMgcBKSAbRSHWL+aVlVSyMrPpY5o00ikgB28BF7oXfQ+HH0L0+hEajP5ZVeppe6RVh8WX0Kx65fQ5rnUgXOgFzKALmS5AuZRcG30FgtG+S20gDq1nvC5MF79WpU+dvsRS5tyNSvTZsCqBmqp2SMdHI0OY5pa5p2OadRCiSTVmLXOXR0z6Od1FISW63Uzj58Z126Rr7DzLz4t05Om/oYWyuxYBy2uSBcpuLlTjLHsdHWQfLwOzD9ePzmneLX6iVSpflJbB9zbVWmlIylZVl1+Eb8XE0gyPk2FgHMdRK0daOW5fMrXMU2OarmFZW8YfIQ+ZA3aLjld09fIBmouTzSKa82XLXLXMWuewUzEXB8gaLuIDRrJOoAbymdIXsP+C+MmGea2qWrkc0kWu0ADvusKDunL5kw7mzWpYwnhJk1xN5nH2ryfEX7yRxYt6IxGY8hXnnFdjkddK3iyPHQSFdSa3LqcluTIdJ6xmyd/wBL4XetY16i3LKvNbk6HTusbxsjultu5bLF1EaLFS3NfojpC+rD87GtyZeLfXddlCs6mp1UavERZ4+bU03qZPdKvWdoM0n0sm4O20EQ/Yxe6F6NFWgvQ0h0or6Lyyr9TS+7IqQ+LL6FI9cvocuD0ZB6DlW4FDkuD0HKLg9A31LOpPLFv5EN2udS0bgyU7BvGY/S1j2WTw6GXDxvvz+5airQRZruNAVQIgM/pngXjUN2aqiK74SNpI1ll+e3aAubEUs8eWq0KTjdGLw2s4RlzqcDZ42ZXjbqXJTqZkZJku61zEnkqcwIFPhEDH8I2MZrki5JDSduUHU1VUYp3Qsixar5ibjgKjMQE07WNLnEBo2kqJTUVdi4zheDy4gQ+TNHQg6hsfU27m8/16xlFSrO75RCTkdCp6dkbQyNoaxoAa1osAByBdSSSsjUcUg534Q8xnaLGwjHJvJXi4+7qHDik20ZBwXEcZ4KskBsqUQeSpB0LwXt+LlP67B7CvQwS5M78J0s0mk5/JZvVO9q6MT8KR0VOhltRttGwbmM7gvVp9C9DWOiKih8trPVUnuyLGHxZfQpHrl9DlQcqNkM9Byi5B6DlFweg5Rcgk4fGXyNaNpIHWdQ71x42T4eVaydvuUqPlyOwxMDQGjYAAOpevCKjFJbHUlZHpSAUARCAKEnOdMMO8VqRUsFoZzaUDYyX9Lr2/xb15eJhw551o9TCorO40FGbsVuLZMwuFlOYk9BMwGaurZE3M49AG1x3BVlUUVzIbLDA9GZKgietBEe2KDfzyezV3bFNOi5+9PTZF4wvzZuGtAAAAAAsANQA5AAu3TQ1PSggRQDw+Jp2tB6QCquKeo1Ic2D0zuNBGfogdyydCm9UUcIvYr6jRCid+at6JssnhKT2KOhB7FdPoBTniySN7Cs3gY7MzeFiVtR4O3eZOPpNIWbwT2ZR4P5mg0PwR9JG9khaS54ILd1l0Yek6adzajTyRsSdKz+Sy84aO17R9anE/Df0L1ehl7CLNA3NHcvXgvdXobLQoqI/ltb6mk916wh8SRmuuRwxmkbeWN3UQe9YOdmZ5h9mkEXK2QdQP1qvEGYfbjkG93W0qOIhmQ43GYP0j/C77FHEQzGr8H5bPUBzNbWEk6iNgvy85asPi4iEe12VXvTS7HVV7J1AgBQBFBAhUEnO/CFpNE9poorPOZpleNYYWm+Vp5XXGvcvLx2Ii45EYVZq1jP02MEABzNgA1Hd0rz/ae5hnJkeLxnaHjqB7irLExJzokMxCI+eOu471dV4dycyEqK5jWF4c11hqAI1lWdZJXTJckX+iejoOWsqC18rgHRNGtkTTrBG93d7V1Yahe1SfNs1hDdmvXaagoIBQBFAMPiOmcsUz4xGxzWvIF7g2HWvJnjpxm1Y454lxlax6h0/Z58Dvom/erLxDvElYtbonQ6cUh43CN6QD3FbRx0HqXWJgyfDpPRu2TsHpXatFiab3LqrB7k6KvhdxZYz0OC0VSL0ZdST0ZIBViSo0r8mcN74R/UaufE9Fvmv3M6vSaBuxexF2SR0Iz1F5bXeppPcesY/EkZLrkfOGXWuCb5swPbWqjZA61io2B1rFVsg7B4IaHLC6Ujba3Wb9watvD45qs59rI0oLm5HQ17B0gqgEB4lka0FziGtAJcXGwAG0knYFDsuYOXaYadumzU9E4ti1iSYanSDlDNzefaebl8zE4z9MTCpV2RkqaBeNUmczZPjiXO5FLjnBKuYCmNMwGZY1eLJRsfBzju2ikOsXdATyja5nVtHXuXuYGtdZGddKd+Rvl6BsIoIBQDySoegONYo/NLI7fI/vXzM3eTPIqO8mQihQ8OUoDZViBA8jYT1KUTdnV9AiTRsJJJLn7dfKvWwvw7np0OhEvSb5Jo3zwD+cJieleq/ctV0+xoF7KXI6DOUPltd6qk9x6wj8SRkuqR87hq82b5s52OMas2yB5rFRsD0cV9Q2nUqt2Iud80IoxFSMFtuvq2D2AL0vDYWoZn+p3OigrQ9S+XebAoBDxTEoqeMyzvDGDaTynkAG0nmCpOcYK8g3bU5HpRpRPXuyNzR0oOpgOuTcZCNvo7BzrxsVjc3JaHLUq30KynpOZeXOqYNlhDTrnlMrckNiWWYg9BiXAGNRmAzLEtIyJRXTB7HNkjJbIxwcwjkcNYXZQq5ZXNISs7nXdGMbbVwNlGp/Flb+hINo6OUcxX0VKoqkbo7Iu6uWyuSCgDcwOUgbbG3TZVl0uw2OX1mi9YCTwROsn4JBXgywtW97Hmyw87lXPhc7ONDIOlpWbpzWqM3TktiE+Nw2gjpCi3co00MuUkHkqxB13QltqOLocf5ivWwy/to9WirU0SNIBdsQ31MPff6lXE/o/2RNTb1L5e2dBnKDy6u9VSe49c8fiSMl1SPn0NXlTfvM5x1jFk2QPsYqNkE/CoM0rB+sD2a++yyqN5bLcrLQ+g6GARxsjHmsa3sFl9JShkpqK2R3xVkkPLQkCoBxHSLEZK2pe9ziYWSPbAzzWtBtmtvNr3Xz2NxLlJo5Ks23YKekXkzqGDZPiplzyqFbj4isqZiApqeSaQQwC7zxj5sbeUuK7MLhZ1pWRpCDkaHF9E2RU2aG7po/hvcdsot8IW6NYHNzr2sR4dFUfd1R0zopR5GcgIcAQvmprK7HG+R6fEoUiCFU063hMm4mjmLGhqA834CSzZxuHmv6RfsuvXwWIyux0U52djr7HAgEEEEAgjWCDsK9vXmdR6UARQBEAFQQMS0kbuNGw9LQVR04vYiyIM+jtI/bBH1DL3LJ4em9irpwexW1Gg9G7Y17fRd9oWbwlPYzeHgXuG0TYY2xNvlaLC+3bdbwhlVjZRSVkRMa40A/8Akx+y6xrddNf/AEUnqvUvV7NjczlB5dXepo/ckWMeuRmupnA2tXjTfvM5mPsasmyB9jFm2QajQOi4SrZq1BwJ6G/C/wAfarUI8StGPzv9iYq80jtK+lO4RAQMfquCpppeVsMhHTlNvbZZ1ZZYN/IiWjOQ4VS/AHQvi8RUvJnnSfMuoadcMplGx7g1S5A1FDJPJwEAu7z3Hixt3kr0MHg51pJI1p03Jm/wTCI6aPJHrJ1vcdsjt5+xfXUMPGjG0TvjFRViwstixzfGqDxapLALRS3fFuB85vUT2EL5XxTC5J5lozhrws7iBi8Vs5xuWFWjIFVW0lwQQuulUsXTNX4NcUe5j6R+vgMvBn9k69m9VuwjcvpsFWc4WO2lK6Nqus0KnSaqdFTvew2cLWO4krlxc3CldGdWWWF0YOLS6sb+cB9IAryVjKq3OFYmaJkOns440cZ6LhbRx890aLFvdE6Hwgs8+Fw9EgraOP7ousWt0T4dOaN20vb0i/cVrHGQZdYmDJ8Gk1G/ZOz6Xwe9aLEU3uXVWD3LZjwQCDcHYRyhbJ3NCuxT5WmH7cnsaVzVedakvn/wpLqj6l2vcNmZyg8urvU0fuSLnXXIzXUzhLWrw5v3mczJDGLFsgfY1ZtkHQvBbR/DkltxW263H7GntXd4ZDNVcuyNKCvJvsdIXunWIgKvSXDn1FNJBG5rXPAALrkWBBINt9rLGvTdSDiiJK6MGzR2vhFjAHgarxuBv1bV83iPCquqX2OOVBiGokZqkp5m9LT9i8yeAqx2MnSkOUcM1U7g4GOaPPkeCAwfWeZb4Tw2pUlZl6dFtm8wfCYqaPJGNe17jxpHbyfqX1lDDxoxyxR2xgo6E9akiKAU+lGE+MQlrflWnPEf1xydY1LmxdBVabjuUnHMjGYdNnbr1OGpwO0OG1fD16bhJpnnSViWY1hcqQ6mFbQkWTJ/g4h+Nqn8nxTezMV9V4YvcbOyhobtembmb08ktS23vaO9cHiLtSsYYl+4czcvFPMGypQPDlYgbKsBANaklancMMbaGMfs2dwXuU+lHsR0I1eL1FMP15D2MWM/8mkvm/2KvriXi9o3M3QeX13qKP3ZFguqRkupnD2NXgVHzZykmNqxbIJDGLNsg6z4PKTJS57cd7j1N+D3gr3PC4Wo5vMzpw6tG/c1K9M3KjF8RfG4BttlzdfOeL+KVcNVUafY561ZwasRGY88bWg+xcEP6irLqimZLFfIeZpA3zmHq1rsh/UVN9UTRYqO4+zG4TtJHSF1Q8cwsteRZYiD3H48RgOx7e5dUPEcNLSSLqpDZj7ZmnY5p6CF0qtTlpJFrocWhYRQAUEGOx7R6YTGeka0h+uVhIb8P9IX1a+9eJ4h4bxXmgjnq0r6FZI6pj+UpZRvLfhD2XXh1PC6sdjndGRBqMVZyteDuIsslhKkXzK5JGl8HcBEEkpBHCTOLb6rtAAB7br6rw+m40uZ20laJq12mhn9MMNlqI2siAJDrm5A5FxY2lOpFKKMa8HNWRhajRurbthcfRse5eU8NUWqOF0JrYrZ6GVvGjeOkFUySWqKOElsRXtPKChSw0VICMfCHSFZaiOp3OmbZjRua0exe5HpPZWiIlT5VT9Ex/lWGuLp/X9ij60XS9o3M3QeX13qKL3ZVj+qXoZrqZxVjV85UfvM42SY2rFsgkxNWTKs7bgtLwUEUfK2Nt/SIufaSvrcPDJSjHsj0KatFInFalzKYvJmldzauxfnvi1XiYqT7cjzK8rzIBXnGJ5KlAbcrIDZVkB2haTI0AnW4Lqwt3Vil3NKV3JI3YX39tj1DOaRYtJFIGxkD4NzfXcrwPEsdVo1ssGcleq4PkV7NKphtaw+xcsPGKy6rMyWKkSY9Lx50X8JXTHxnvE0WLW6JMellOdoeOoFdMfFqL1Vi6xMHqSW43Rv2vZ9MfaFqsbh5bl1Vg9ybDWwu4sjDusQuiNanLRoupRejJC0JBAIoHMQtB2hVaRBGmw6F3GijPS0KjpQeqIyRZAn0Xo37YGj0bhZPDU3sUdGD2K9+g1JcObwjSCDqII7ln7JBaFPZ4GnaLCy6krI3IL/ACqLmjl+pc8f8yHoyn/kRcL2jcztD5fW/u9F7sqx3foZrqZxljV8zUfvM42SY2rFsqW2AUvCVEUf6Ujb+iDc+wFXw8M9WMfmIq8kjtAX1x6QkjrAnmVKs8sG/kQY2a5JJB1kr8yrZpTcmtTypp3YyVmUPBVkDw5SBtysiCfo/HedvNc+xep4TDPiYnRhleZsV9seiYXSSTNO7msOwL4vxKebEyPMxDvMqHLiRgNOVkBpyugNOV0CTgzC6eMfrtXRh1epFfM0pdaR1RfVHqGK0xxueGcNieWjICRqNyV5GMxE4VLRZx4irKErIqotNapu3I7pAHcsY46qjNYqW5Mh0/d58DT6JIW0fEHui6xfdE6HT2nPHjkb0WctVjo7ousVF6k+DTGid+dLfSBC1WLpvc0Vem9yxp8ZppLBk8ZJ2DMLnqWirQloy6nF6MnLUsQWi9U3mhd7TZc9L/MX+pRfE+hcL2TczlD5fW/u9F3SrHeXoZ/qZx6Nq+XqP3mcTJMbVg2Qa3weU2aqLzsjicfpuIaPZmXo+FwvVzPZGtBXmdNX0Z2CFQyRt0LTta3rAWMsPSlrFfYrZPYZkw6E7WDq1Lln4XhZ6wRV04PYjSYJCeQjoK5J+BYaWl0UdCDIsmjrfNeesLln/T0P0SM3hY7MiS6OP5HtPTqXLPwCstJJlHhXsSsDwt8Ty59tlhbWu3wvw+rh6jlPsaUKLg7suyV7rdkdJz3EmuMj3Fp1uPIvhcRGXFk2tWeVVi8zZAcFiZWGnKyA05XQGnK6BZ6KR5qqPmJPYCu3BRvWibYde+jpS+mPSOY6bSXqn8waPYvnca71mebiX75nnLnOcbKsDwVKA2VYgsdG23qoR+0b3raj1o1o9aOzr2T1SFD5V0Q/5LHD88Y/lH/pSPxPoW69g3MZLjlJTYhVCpnZFngo8uc2zWEl7do7Vg5RUnfcxcoxm7uxSCHR3/ej/wAp+xcbweGfNsztR7jgbo9/vR/5D9ip7Dhe4ao9yn0gkwtovS1rQ71hP+KtDB4aOjf3IUaPczjNKKiPiYgLc0j+69lqsPBdM39y1obSJsPhNrGbaqN3pZXf439qnJVWlS/qife2mT6fwySN+UFM7ozMPaHHuU3xC7MZqnyZZ03hqpPzkYHoSD/IDvU8WqtYfYniT3iXNH4V8Lfte9vSGu91xU+0JdUWvoHXS6k0XFNpzhj9lXEPTvH7wCsq9N7hV6fct6bE6eT5OeJ99mR7XX7CrKcXozRTi9GSlYkFAPDmA7QD0i6zcIvVCyI8uHQu2xM7AFhPCUZaxRVwi9iHNo7TO8y3omy55eGYd7WKOhB7EGbRCE8V7x2Fc8vCKezZm8LEgT6FnzJR9IWWMvCZLSRm8J2Y/o/o7LBNwjy0tyuAtvK1wmCnSqZpF6NBwldmpXqnSct0ngkNRI4sdYuNjbaF85iYydVux5teLc2Ub2kbQVjYwysaKsQeCpA2VYgt9EG3rIfTutqHWjbD/ER2Fe0eoRKTyl/qmd5XPhOeMn/qikPiMtV7JuJZAFlFhYTINwSyIsIY2/ojsCWQsJwLf0W9gSyFkIaZn6DP4QlkLHk0kf8Aps/hCWRIhoov9KP+Bv2JYWEOHw/6MX8DfsSyAn4Og2cDFb0G/YocIvYiyIFVorQScekgJ3hgae0WVHQpvYo6UHsRBoXSN+SNRFu4GeRoHVchZ+yw2uiODHYX8XahvyWJVQ5pRFMPa0FR7PLabI4ctpMQ0mKs4tRSSetjdET1sJVHSrrRpi1RboUVmJM49HA/ngmt7Ht+tQ+MtYp+jF6i1Qv4fkb8rQVjd5a1so7WuVXWmtYNEcR7xYrdKaXz3PjP7WN8feFX2qG916ocWPoTIMYpn8SohPQ9t+y6mNelLSSLZ4vcmNeDsIPRrWiknoWuKgEIUOzBHloYncaNh6WhZyoweqKuMWQZ9GqN22Fv0btWUsJSexR0oPYrp9B6R2zhG9Bv3rKWBp+hR4aDK2o8HrfMnI9Jv2LJ4HszN4RbM9YDobLT1DJTIxzW32Xvs5wpp4WUJpk08O4SubZd51kWhH5RKdzIx9awwP8AlVPRFIdci0XsGwIAQAgBACAEAIAQAgBACAEAIAQBZAJZAI5gO0A9OtQ4p6ixEnwimfx4Ij0sb3rKWHpS1iijpxexCdovSbWxuYd8b3st2GyxlgKL2t6NleDAT8AEfJ1VS3cC4SD+YLJ+H+WbX5/cjhW0bDxCsbxapjuaSID2tVXhcQtKn3X8DLPZi3rW7Y4H+i4sPtCo4YtbJ/gj+4uzDx6Ycelk+gWvVXUrR6qT+jGaS1iAxiMcdsrPTY4LP2yK6oyX0Y4q3TQ6zE4Tskb1nL3qyxtF/q+4VSHckNladjgeggrVVactGmWTT3PauSRcN+WmPqh7CsfD+eIrP0X4K0+qRaL2DYEAIAQAgBACAEAIAQAgBACAEAIAQAgBACAEAIAUARSAQAQosmBmSljdxmMPS0FZyoU5axX2K5U9iO7CID+bA9G7e5c0vDsM/wBFvQq6UHsePwQ0cWSVvQ4nvWD8KpfplJfUrwVs2PUFHwZcS4uLiDc7dQXRg8GsPm95yzPcvCGW/O5MXaXP/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6" name="AutoShape 6" descr="data:image/jpeg;base64,/9j/4AAQSkZJRgABAQAAAQABAAD/2wCEAAkGBxASEhUQEBAQFRAWEA8VEBUPFRUPFQ8QFRUXFxUVFRUYHSggGBolGxUVITEhJSkrLi4uFx8zODMtNygtLisBCgoKDg0OGhAQGi0fHx0rKy0tLS0tLS0tLS0tLS0tLS0tLS0tLS0tLS0tLSstLS0tLS0tLS0tLS0tLS0tLS0tLf/AABEIAN4A4wMBEQACEQEDEQH/xAAcAAABBQEBAQAAAAAAAAAAAAAAAQMEBQYHAgj/xABNEAABAwICBAgICA0EAgMAAAABAAIDBBEFEgYhMVETMkFhcYGRsQcUNEJyc6GyIiMzVYLB0dMVFiRDUmJjdJKio7TCU1Sz8JOkZMPh/8QAGwEBAAMBAQEBAAAAAAAAAAAAAAECAwQFBgf/xAA1EQACAQIEBAMHAwUAAwAAAAAAAQIDEQQSMUETITJRBVJxFCIzYYGRoUKx0QYjNHLBQ1Ni/9oADAMBAAIRAxEAPwDuKAEAIAQAgBAeJJWtF3OAG9xAHtVXJLVkXSKeo0po2nKJg926IGQ/yrmljKMXa9/TmZutDuNs0lzcSjrnDeIg0H+JwVVjM3TCT+hHF7Jjv4ck/wBhWdkQ/wDsV/aJf+t/j+SeI/KwOOS/7Cs7IfvE48/I/wAfyOI/KxPw7L831n9H7xTx5+R/j+RxH5Wefw9N83Vv9H7xOPLyP8fyOI/KxDj8/wA21v8AR+8U8aXkf4I4j8r/AAeTpBP821v9H7xRxp+RjiPyv8CHSGo+bK3th+8U8aXkZPEflYn4xVHzXW9sH3iniy8jHEl5WH4xVHzXXf0PvE4svKyOJLyv8B+Mc/zXX/0PvVPFl5WOJLyv8fyH4xz/ADXX/wDr/epxJeVk8R+V/j+Q/GOf5rxD/wBf71TxJeVjiPyv8fyH4yTfNeIdlP8AfJxJeVjiPyv8B+Mc3zXiHZT/AHyZ35WOI/K/wTcCxptTwloZonRSiORk4YHBxY144jnC1njlVoTzFoTzX5WsWquXBACAEAIAQAgBABQETEMQihbnleGt59p5gNpKyq1oUleTsVlJRV2U34SrKnyaIRRf6tQNbhvbH9q4+NXrfCjlXd/wZZ5z6VYUaOQ3D6uWSd/7VxDR0MCssDF86rcv2J4KfU7lhC+GMWiia0fqgMC64U4RXupI0SS0R6Ne7kA71cm548dfvHYgDx1+8dgQB44/eOwIA8dfvHYEAeOv3jsCAPHX7x2BAHjr947AguHjr947EuLh46/eOxLgPHH7x2JcB46/eOwIA8dfvHYguHjr947EFx2mqXOcASLa+RECq0X8oxH9+j/tYFnT6mZw1kaRamoIAQAgBACAEAICmxfGsjuAgbwtSdjAdUYtxnnkGsLjr4nK+HBXk9v5Mp1LclzZHpcGa13jFY/hZ+TNrZHy2jZzb1WlhPe4lV5n+ERGlzvPmyXNXk6m6h7V2mtyMXJcgS6gBdAF0AXQBdAF0AXQBdAF0AXQBdAF0AXQBdAF0BIoD8YOvuUkkLRbynEf32L+2hWdPqkZ0+qRpVqaggBACAEAIAQFJjmKPDm01NZ1S/frELP03fUuLE4hp8Onzk/x8zKpNr3Y6hR0sVIyw+FM7W97tbpHbyd3MtKGHVFd29XuyYU1BfMjSTlxu43K3LnnMhAZkAZkAZkAZkAZkAZkAZkAZkAZkAZkAZkAZkAZkAZkAZkAZkBJw13xjevuUkkfRbyrEf3yH+2iWVPqkZ0+qRpVsaggBACAEAICuxzExTxF9rvJDY28r5DsC58TX4MM2r2RSpPIrkHDKXxaN00xzVMpzSH9Y7GDmCzwtB01nnzlLX+CtOGXm9WRJJi4lxNydq6S55zIAzIAzIAzIAzIAzIAzIAzIAzIAzIAzIAzIAzIAzIAzIAzIAzIAzICXhR+Nb9LuKlEoa0W8rxL97g/to1nT6pGdPql6mmWxqCAEAIAQCFAZumHjVW6U64Kc5ItzpvOd1fYvOguPXcn0w5L1MF7877IaxOs4R5sfgjU37etdxq2RMyEBmQkMyEBmQBmQBmQBmQBmQBmQBmQC5kAZkAZkAZkAmZAGZAGZAGZAGZATsGd8c36XcVKJQaLeWYl+9Qf28azp9cjOn1S9TTrY2BACAEAICt0hr+Ap3yDjZcrOd7tTfaVz4mpw6ba12M6kssGyvEXitGyIcdws473u1vPtI7FGGp8OkluIRywsUmdbEhmQBnQBnQBnQBnUXQDOp0AudQAzoAzqQGdAGdAGdAGdAGdAGdAGZAGdAJnQBnQE/AnfHt6He6VKJQ9ov5ZiX7zT/8AAxZUuuRnT6pepqFubAgBACAEBndIfjKilp/NMjpn9EY1e0rgxXv1KdP53+xhU5yUSJpPU3lDORjR2u1n2WXYzVlPwiggOEQBnQBnQBnUAvMEwpksZe/NfMQLG2of/q8bD4ZYmVSpJte9ys+3IxhBTvJkiTRlvmyvHSA5dKwNSHRVf1s/+FuE1pIiy6NzDiysPpAt7rqeFjI6TUvVDLUW9yLJgtU3zGO9B322Ti4yOsE/Ri9RbEWSmqG8anl+iM/cntlRdVNojiS3iRX1Qbxw5vptLVZeIUt7r1Q4sdwbWMOx7e0LaOKoy0kiyqRe44JL7CtVOL0ZZO4udWJDOpAZ0AZ1FwGZSQJnUEgXoCx0ed8ezof7pVlqSiZov5biX7xTf8DVlS65+pnT6pGoXQbAgBACAEBn4xmxJx/06RgHS99/qXCueKv2j+5iudV/JGaxOozTSO3yOt0A2Hcupl2Rs6ggXhEAZ0AZ0AZ1z4qpw6MpdkVm7RbN/hEOSFjeXLc9J1nvUYGnw8PFfX78y1NWiiYuouRcSrWwRSTvvkjje91ttmi5tzqG7K405mNpfCdTEB0tLWxNcAQ8x52EHlDmnWOhZKquxTOi2p9PMLeLisibzSXjI6Q4KeJHuTmiXGH4lT1DS6CaKVoNnGNzX5TuNtim8ZacydQmwunfxoYj0tCznQpy6ooq4RexXzaKUTvzOU/s3PZ3FYvB0tlb0KOjDsRJdDovzc9Qz6QeP5go9mt0yaI4PZsiS6I1A4lY080kQ7wVPDrLSd/oMk9pESXR/EG7BTSdD3MPtClTrrWzFqi7ESSlrm8aikPqnMk9g1qViKn6oEZp7xIsleWfKQVLPTheB22Vlio7pocVbpo8NxiA6uFaD+scverLEU3uTxY9yRHUsdxXtPouB7lopxejLqSe5b6NO/KGdD/dK0i+ZaJZaMeW4j6+m/4QsqPXP1KU+qRqF0mwIAQAgBAUlGPy2pP7Gl/zXLBf3pP5Iyj8R/QwrpLkneSe1aEiZ0AudAGdAGdAScPjzyNZvcB2lef4g7wjTX6mkZVOat3OkgL00rKx0CqAZbwmVYjw6fe9rY285e4DuusqztBlZ8kUeGx8HFHH+jGxvY0AqY2USqPc1JC/jxRO9JjXd4UuMXsSU0jxhtSytgYG0zrRVkcYs3IT8GQNHKD/AN1lYyXDeZaFdHc6tFK1zQ5pBa4AtI2EHWCFry1ND0UAKAQsWxOGmidNO8MjaNZPKeQADWSdwVW0ubIbMlH4Rmn4TsPrhEdbHtYHhzeR1uS6pn+RGckw+EnDDqfJJGd0sUgt2ApnQzIvcKxylqr+LzxyWtmDDraDsuDrCXTJumSaighfqkiicP12Nd3hQ4p7EOKeqKuo0Rw9+2kiB3sBjP8ALZU4UOxR0odiGNCKZpzQy1cLhsMUzhbtuo4fZtfUjhLa/wBxKbRmphc+SnxCQPkLTIZ4mTZy0Wbc6js1JFTg24y1Cpyje0tSUDizPPopelkkBPYSFpxqq7Mm9RbpnoYxiDflMPDueCdh9jrFT7VNaxJzzWqPY0pA+Vo6yPf8VwgHWwlSsZHdNDjd0xyLS+hOoz5TulY+P3mhXWNovlexPGgXUcrXAOaQWkAtINwQdhC6VJPmjS6Kik8rqvU0vdIueHxZfQzj1y+hzzOrAM6AXOgDMouBcyAvtDoc0+bkaHHr2f5excEv7mMhHaKbKWvUXyN4vUNwUAw/hXieaeF+UmKOqjfPbkbYgEjdc26wufFXUU/mZ1CFHKHAOBuCAQRyg7CrKV1dBMczJcXGqiNr2uY8XY5pDhvBR2asNSR4N8UcwvwyZ13w3dTk/nKcnZ1X7DzLOlKzcXsIPY3a2Lldj2NQ0kRnndZo1ADjPdyNaOUqkpZVchtLU5yGTV8oq64WjGumpvNjHI945Xf92alSMXJ5mU15svw9b3LA+zuMAfSGbvUcgRvB5A3xyvka1oaHwxtDQGgWBvYDoXPHqbKx1N8rFyNWV8UVuFeG32ZuVZzqxh1Mq5JaiRYhC7iyxnocFCqwejCknuSA4HZ7Fe6ehIFACgAgIWMgcBKSAbRSHWL+aVlVSyMrPpY5o00ikgB28BF7oXfQ+HH0L0+hEajP5ZVeppe6RVh8WX0Kx65fQ5rnUgXOgFzKALmS5AuZRcG30FgtG+S20gDq1nvC5MF79WpU+dvsRS5tyNSvTZsCqBmqp2SMdHI0OY5pa5p2OadRCiSTVmLXOXR0z6Od1FISW63Uzj58Z126Rr7DzLz4t05Om/oYWyuxYBy2uSBcpuLlTjLHsdHWQfLwOzD9ePzmneLX6iVSpflJbB9zbVWmlIylZVl1+Eb8XE0gyPk2FgHMdRK0daOW5fMrXMU2OarmFZW8YfIQ+ZA3aLjld09fIBmouTzSKa82XLXLXMWuewUzEXB8gaLuIDRrJOoAbymdIXsP+C+MmGea2qWrkc0kWu0ADvusKDunL5kw7mzWpYwnhJk1xN5nH2ryfEX7yRxYt6IxGY8hXnnFdjkddK3iyPHQSFdSa3LqcluTIdJ6xmyd/wBL4XetY16i3LKvNbk6HTusbxsjultu5bLF1EaLFS3NfojpC+rD87GtyZeLfXddlCs6mp1UavERZ4+bU03qZPdKvWdoM0n0sm4O20EQ/Yxe6F6NFWgvQ0h0or6Lyyr9TS+7IqQ+LL6FI9cvocuD0ZB6DlW4FDkuD0HKLg9A31LOpPLFv5EN2udS0bgyU7BvGY/S1j2WTw6GXDxvvz+5airQRZruNAVQIgM/pngXjUN2aqiK74SNpI1ll+e3aAubEUs8eWq0KTjdGLw2s4RlzqcDZ42ZXjbqXJTqZkZJku61zEnkqcwIFPhEDH8I2MZrki5JDSduUHU1VUYp3Qsixar5ibjgKjMQE07WNLnEBo2kqJTUVdi4zheDy4gQ+TNHQg6hsfU27m8/16xlFSrO75RCTkdCp6dkbQyNoaxoAa1osAByBdSSSsjUcUg534Q8xnaLGwjHJvJXi4+7qHDik20ZBwXEcZ4KskBsqUQeSpB0LwXt+LlP67B7CvQwS5M78J0s0mk5/JZvVO9q6MT8KR0VOhltRttGwbmM7gvVp9C9DWOiKih8trPVUnuyLGHxZfQpHrl9DlQcqNkM9Byi5B6DlFweg5Rcgk4fGXyNaNpIHWdQ71x42T4eVaydvuUqPlyOwxMDQGjYAAOpevCKjFJbHUlZHpSAUARCAKEnOdMMO8VqRUsFoZzaUDYyX9Lr2/xb15eJhw551o9TCorO40FGbsVuLZMwuFlOYk9BMwGaurZE3M49AG1x3BVlUUVzIbLDA9GZKgietBEe2KDfzyezV3bFNOi5+9PTZF4wvzZuGtAAAAAAsANQA5AAu3TQ1PSggRQDw+Jp2tB6QCquKeo1Ic2D0zuNBGfogdyydCm9UUcIvYr6jRCid+at6JssnhKT2KOhB7FdPoBTniySN7Cs3gY7MzeFiVtR4O3eZOPpNIWbwT2ZR4P5mg0PwR9JG9khaS54ILd1l0Yek6adzajTyRsSdKz+Sy84aO17R9anE/Df0L1ehl7CLNA3NHcvXgvdXobLQoqI/ltb6mk916wh8SRmuuRwxmkbeWN3UQe9YOdmZ5h9mkEXK2QdQP1qvEGYfbjkG93W0qOIhmQ43GYP0j/C77FHEQzGr8H5bPUBzNbWEk6iNgvy85asPi4iEe12VXvTS7HVV7J1AgBQBFBAhUEnO/CFpNE9poorPOZpleNYYWm+Vp5XXGvcvLx2Ii45EYVZq1jP02MEABzNgA1Hd0rz/ae5hnJkeLxnaHjqB7irLExJzokMxCI+eOu471dV4dycyEqK5jWF4c11hqAI1lWdZJXTJckX+iejoOWsqC18rgHRNGtkTTrBG93d7V1Yahe1SfNs1hDdmvXaagoIBQBFAMPiOmcsUz4xGxzWvIF7g2HWvJnjpxm1Y454lxlax6h0/Z58Dvom/erLxDvElYtbonQ6cUh43CN6QD3FbRx0HqXWJgyfDpPRu2TsHpXatFiab3LqrB7k6KvhdxZYz0OC0VSL0ZdST0ZIBViSo0r8mcN74R/UaufE9Fvmv3M6vSaBuxexF2SR0Iz1F5bXeppPcesY/EkZLrkfOGXWuCb5swPbWqjZA61io2B1rFVsg7B4IaHLC6Ujba3Wb9watvD45qs59rI0oLm5HQ17B0gqgEB4lka0FziGtAJcXGwAG0knYFDsuYOXaYadumzU9E4ti1iSYanSDlDNzefaebl8zE4z9MTCpV2RkqaBeNUmczZPjiXO5FLjnBKuYCmNMwGZY1eLJRsfBzju2ikOsXdATyja5nVtHXuXuYGtdZGddKd+Rvl6BsIoIBQDySoegONYo/NLI7fI/vXzM3eTPIqO8mQihQ8OUoDZViBA8jYT1KUTdnV9AiTRsJJJLn7dfKvWwvw7np0OhEvSb5Jo3zwD+cJieleq/ctV0+xoF7KXI6DOUPltd6qk9x6wj8SRkuqR87hq82b5s52OMas2yB5rFRsD0cV9Q2nUqt2Iud80IoxFSMFtuvq2D2AL0vDYWoZn+p3OigrQ9S+XebAoBDxTEoqeMyzvDGDaTynkAG0nmCpOcYK8g3bU5HpRpRPXuyNzR0oOpgOuTcZCNvo7BzrxsVjc3JaHLUq30KynpOZeXOqYNlhDTrnlMrckNiWWYg9BiXAGNRmAzLEtIyJRXTB7HNkjJbIxwcwjkcNYXZQq5ZXNISs7nXdGMbbVwNlGp/Flb+hINo6OUcxX0VKoqkbo7Iu6uWyuSCgDcwOUgbbG3TZVl0uw2OX1mi9YCTwROsn4JBXgywtW97Hmyw87lXPhc7ONDIOlpWbpzWqM3TktiE+Nw2gjpCi3co00MuUkHkqxB13QltqOLocf5ivWwy/to9WirU0SNIBdsQ31MPff6lXE/o/2RNTb1L5e2dBnKDy6u9VSe49c8fiSMl1SPn0NXlTfvM5x1jFk2QPsYqNkE/CoM0rB+sD2a++yyqN5bLcrLQ+g6GARxsjHmsa3sFl9JShkpqK2R3xVkkPLQkCoBxHSLEZK2pe9ziYWSPbAzzWtBtmtvNr3Xz2NxLlJo5Ks23YKekXkzqGDZPiplzyqFbj4isqZiApqeSaQQwC7zxj5sbeUuK7MLhZ1pWRpCDkaHF9E2RU2aG7po/hvcdsot8IW6NYHNzr2sR4dFUfd1R0zopR5GcgIcAQvmprK7HG+R6fEoUiCFU063hMm4mjmLGhqA834CSzZxuHmv6RfsuvXwWIyux0U52djr7HAgEEEEAgjWCDsK9vXmdR6UARQBEAFQQMS0kbuNGw9LQVR04vYiyIM+jtI/bBH1DL3LJ4em9irpwexW1Gg9G7Y17fRd9oWbwlPYzeHgXuG0TYY2xNvlaLC+3bdbwhlVjZRSVkRMa40A/8Akx+y6xrddNf/AEUnqvUvV7NjczlB5dXepo/ckWMeuRmupnA2tXjTfvM5mPsasmyB9jFm2QajQOi4SrZq1BwJ6G/C/wAfarUI8StGPzv9iYq80jtK+lO4RAQMfquCpppeVsMhHTlNvbZZ1ZZYN/IiWjOQ4VS/AHQvi8RUvJnnSfMuoadcMplGx7g1S5A1FDJPJwEAu7z3Hixt3kr0MHg51pJI1p03Jm/wTCI6aPJHrJ1vcdsjt5+xfXUMPGjG0TvjFRViwstixzfGqDxapLALRS3fFuB85vUT2EL5XxTC5J5lozhrws7iBi8Vs5xuWFWjIFVW0lwQQuulUsXTNX4NcUe5j6R+vgMvBn9k69m9VuwjcvpsFWc4WO2lK6Nqus0KnSaqdFTvew2cLWO4krlxc3CldGdWWWF0YOLS6sb+cB9IAryVjKq3OFYmaJkOns440cZ6LhbRx890aLFvdE6Hwgs8+Fw9EgraOP7ousWt0T4dOaN20vb0i/cVrHGQZdYmDJ8Gk1G/ZOz6Xwe9aLEU3uXVWD3LZjwQCDcHYRyhbJ3NCuxT5WmH7cnsaVzVedakvn/wpLqj6l2vcNmZyg8urvU0fuSLnXXIzXUzhLWrw5v3mczJDGLFsgfY1ZtkHQvBbR/DkltxW263H7GntXd4ZDNVcuyNKCvJvsdIXunWIgKvSXDn1FNJBG5rXPAALrkWBBINt9rLGvTdSDiiJK6MGzR2vhFjAHgarxuBv1bV83iPCquqX2OOVBiGokZqkp5m9LT9i8yeAqx2MnSkOUcM1U7g4GOaPPkeCAwfWeZb4Tw2pUlZl6dFtm8wfCYqaPJGNe17jxpHbyfqX1lDDxoxyxR2xgo6E9akiKAU+lGE+MQlrflWnPEf1xydY1LmxdBVabjuUnHMjGYdNnbr1OGpwO0OG1fD16bhJpnnSViWY1hcqQ6mFbQkWTJ/g4h+Nqn8nxTezMV9V4YvcbOyhobtembmb08ktS23vaO9cHiLtSsYYl+4czcvFPMGypQPDlYgbKsBANaklancMMbaGMfs2dwXuU+lHsR0I1eL1FMP15D2MWM/8mkvm/2KvriXi9o3M3QeX13qKP3ZFguqRkupnD2NXgVHzZykmNqxbIJDGLNsg6z4PKTJS57cd7j1N+D3gr3PC4Wo5vMzpw6tG/c1K9M3KjF8RfG4BttlzdfOeL+KVcNVUafY561ZwasRGY88bWg+xcEP6irLqimZLFfIeZpA3zmHq1rsh/UVN9UTRYqO4+zG4TtJHSF1Q8cwsteRZYiD3H48RgOx7e5dUPEcNLSSLqpDZj7ZmnY5p6CF0qtTlpJFrocWhYRQAUEGOx7R6YTGeka0h+uVhIb8P9IX1a+9eJ4h4bxXmgjnq0r6FZI6pj+UpZRvLfhD2XXh1PC6sdjndGRBqMVZyteDuIsslhKkXzK5JGl8HcBEEkpBHCTOLb6rtAAB7br6rw+m40uZ20laJq12mhn9MMNlqI2siAJDrm5A5FxY2lOpFKKMa8HNWRhajRurbthcfRse5eU8NUWqOF0JrYrZ6GVvGjeOkFUySWqKOElsRXtPKChSw0VICMfCHSFZaiOp3OmbZjRua0exe5HpPZWiIlT5VT9Ex/lWGuLp/X9ij60XS9o3M3QeX13qKL3ZVj+qXoZrqZxVjV85UfvM42SY2rFsgkxNWTKs7bgtLwUEUfK2Nt/SIufaSvrcPDJSjHsj0KatFInFalzKYvJmldzauxfnvi1XiYqT7cjzK8rzIBXnGJ5KlAbcrIDZVkB2haTI0AnW4Lqwt3Vil3NKV3JI3YX39tj1DOaRYtJFIGxkD4NzfXcrwPEsdVo1ssGcleq4PkV7NKphtaw+xcsPGKy6rMyWKkSY9Lx50X8JXTHxnvE0WLW6JMellOdoeOoFdMfFqL1Vi6xMHqSW43Rv2vZ9MfaFqsbh5bl1Vg9ybDWwu4sjDusQuiNanLRoupRejJC0JBAIoHMQtB2hVaRBGmw6F3GijPS0KjpQeqIyRZAn0Xo37YGj0bhZPDU3sUdGD2K9+g1JcObwjSCDqII7ln7JBaFPZ4GnaLCy6krI3IL/ACqLmjl+pc8f8yHoyn/kRcL2jcztD5fW/u9F7sqx3foZrqZxljV8zUfvM42SY2rFsqW2AUvCVEUf6Ujb+iDc+wFXw8M9WMfmIq8kjtAX1x6QkjrAnmVKs8sG/kQY2a5JJB1kr8yrZpTcmtTypp3YyVmUPBVkDw5SBtysiCfo/HedvNc+xep4TDPiYnRhleZsV9seiYXSSTNO7msOwL4vxKebEyPMxDvMqHLiRgNOVkBpyugNOV0CTgzC6eMfrtXRh1epFfM0pdaR1RfVHqGK0xxueGcNieWjICRqNyV5GMxE4VLRZx4irKErIqotNapu3I7pAHcsY46qjNYqW5Mh0/d58DT6JIW0fEHui6xfdE6HT2nPHjkb0WctVjo7ousVF6k+DTGid+dLfSBC1WLpvc0Vem9yxp8ZppLBk8ZJ2DMLnqWirQloy6nF6MnLUsQWi9U3mhd7TZc9L/MX+pRfE+hcL2TczlD5fW/u9F3SrHeXoZ/qZx6Nq+XqP3mcTJMbVg2Qa3weU2aqLzsjicfpuIaPZmXo+FwvVzPZGtBXmdNX0Z2CFQyRt0LTta3rAWMsPSlrFfYrZPYZkw6E7WDq1Lln4XhZ6wRV04PYjSYJCeQjoK5J+BYaWl0UdCDIsmjrfNeesLln/T0P0SM3hY7MiS6OP5HtPTqXLPwCstJJlHhXsSsDwt8Ty59tlhbWu3wvw+rh6jlPsaUKLg7suyV7rdkdJz3EmuMj3Fp1uPIvhcRGXFk2tWeVVi8zZAcFiZWGnKyA05XQGnK6BZ6KR5qqPmJPYCu3BRvWibYde+jpS+mPSOY6bSXqn8waPYvnca71mebiX75nnLnOcbKsDwVKA2VYgsdG23qoR+0b3raj1o1o9aOzr2T1SFD5V0Q/5LHD88Y/lH/pSPxPoW69g3MZLjlJTYhVCpnZFngo8uc2zWEl7do7Vg5RUnfcxcoxm7uxSCHR3/ej/wAp+xcbweGfNsztR7jgbo9/vR/5D9ip7Dhe4ao9yn0gkwtovS1rQ71hP+KtDB4aOjf3IUaPczjNKKiPiYgLc0j+69lqsPBdM39y1obSJsPhNrGbaqN3pZXf439qnJVWlS/qife2mT6fwySN+UFM7ozMPaHHuU3xC7MZqnyZZ03hqpPzkYHoSD/IDvU8WqtYfYniT3iXNH4V8Lfte9vSGu91xU+0JdUWvoHXS6k0XFNpzhj9lXEPTvH7wCsq9N7hV6fct6bE6eT5OeJ99mR7XX7CrKcXozRTi9GSlYkFAPDmA7QD0i6zcIvVCyI8uHQu2xM7AFhPCUZaxRVwi9iHNo7TO8y3omy55eGYd7WKOhB7EGbRCE8V7x2Fc8vCKezZm8LEgT6FnzJR9IWWMvCZLSRm8J2Y/o/o7LBNwjy0tyuAtvK1wmCnSqZpF6NBwldmpXqnSct0ngkNRI4sdYuNjbaF85iYydVux5teLc2Ub2kbQVjYwysaKsQeCpA2VYgt9EG3rIfTutqHWjbD/ER2Fe0eoRKTyl/qmd5XPhOeMn/qikPiMtV7JuJZAFlFhYTINwSyIsIY2/ojsCWQsJwLf0W9gSyFkIaZn6DP4QlkLHk0kf8Aps/hCWRIhoov9KP+Bv2JYWEOHw/6MX8DfsSyAn4Og2cDFb0G/YocIvYiyIFVorQScekgJ3hgae0WVHQpvYo6UHsRBoXSN+SNRFu4GeRoHVchZ+yw2uiODHYX8XahvyWJVQ5pRFMPa0FR7PLabI4ctpMQ0mKs4tRSSetjdET1sJVHSrrRpi1RboUVmJM49HA/ngmt7Ht+tQ+MtYp+jF6i1Qv4fkb8rQVjd5a1so7WuVXWmtYNEcR7xYrdKaXz3PjP7WN8feFX2qG916ocWPoTIMYpn8SohPQ9t+y6mNelLSSLZ4vcmNeDsIPRrWiknoWuKgEIUOzBHloYncaNh6WhZyoweqKuMWQZ9GqN22Fv0btWUsJSexR0oPYrp9B6R2zhG9Bv3rKWBp+hR4aDK2o8HrfMnI9Jv2LJ4HszN4RbM9YDobLT1DJTIxzW32Xvs5wpp4WUJpk08O4SubZd51kWhH5RKdzIx9awwP8AlVPRFIdci0XsGwIAQAgBACAEAIAQAgBACAEAIAQBZAJZAI5gO0A9OtQ4p6ixEnwimfx4Ij0sb3rKWHpS1iijpxexCdovSbWxuYd8b3st2GyxlgKL2t6NleDAT8AEfJ1VS3cC4SD+YLJ+H+WbX5/cjhW0bDxCsbxapjuaSID2tVXhcQtKn3X8DLPZi3rW7Y4H+i4sPtCo4YtbJ/gj+4uzDx6Ycelk+gWvVXUrR6qT+jGaS1iAxiMcdsrPTY4LP2yK6oyX0Y4q3TQ6zE4Tskb1nL3qyxtF/q+4VSHckNladjgeggrVVactGmWTT3PauSRcN+WmPqh7CsfD+eIrP0X4K0+qRaL2DYEAIAQAgBACAEAIAQAgBACAEAIAQAgBACAEAIAUARSAQAQosmBmSljdxmMPS0FZyoU5axX2K5U9iO7CID+bA9G7e5c0vDsM/wBFvQq6UHsePwQ0cWSVvQ4nvWD8KpfplJfUrwVs2PUFHwZcS4uLiDc7dQXRg8GsPm95yzPcvCGW/O5MXaXP/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7" name="AutoShape 8" descr="Resultado de imagen para archivo exce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9" name="AutoShape 10" descr="Resultado de imagen para archivo excel"/>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1036" name="Picture 12" descr="http://www.fonafe.gob.pe/UserFiles/File/portalDirectorio/Memoria2011/data/es/desktop/img/26-serpost/fot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002" y="3363967"/>
            <a:ext cx="452437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5" name="1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175" y="4509833"/>
            <a:ext cx="4251644" cy="2186948"/>
          </a:xfrm>
          <a:prstGeom prst="rect">
            <a:avLst/>
          </a:prstGeom>
        </p:spPr>
      </p:pic>
      <p:sp>
        <p:nvSpPr>
          <p:cNvPr id="13" name="AutoShape 14" descr="data:image/jpeg;base64,/9j/4AAQSkZJRgABAQAAAQABAAD/2wCEAAkGBxQTEhQUExQVFhUXGBwXGBcYGBYgGBcXHRwdHxccFxcaHCggHRooHB4cITEhJSkrLi4uGh8zODMsNygtLisBCgoKDg0OGxAQGzIkICY0LTcvLyw0LCw0LDQsLCwvLCwtLDAwLCwsLCwsLywvLCwsLCwsLCwsLCwsLCwsLCwsLP/AABEIALgBEQMBIgACEQEDEQH/xAAcAAACAgMBAQAAAAAAAAAAAAAFBgQHAAIDAQj/xABNEAACAQIEAwQFBggLBwUAAAABAgMAEQQFEiEGMUETIlFhBzJxgZEjQlKhsdEUJDNyc5PB8BUXJTVigpKys9LhFlNUdIOj8TRDY6LC/8QAGgEAAgMBAQAAAAAAAAAAAAAAAwQBAgUABv/EADURAAEEAAQCBwcEAgMAAAAAAAEAAgMRBBIhMUFREyJhkaHR8AUUMnGBseFCUsHxFSMzQ9L/2gAMAwEAAhEDEQA/AI3oo9GmCx2AGIxAkZ2kde6+kALYCwApy/iWyv6E361qz0CfzSn6WT7asWpUKuv4lsr+hN+tavP4l8r+hN+tb7qsWsrlyrv+JbK/oTfrWrP4lsr+hN+tarEr2uXKuj6Fsr+hN+tavP4l8r+hN+tb7qsWvKlQq5/iYyv6E361vurw+hnLPoS/rW+6rGrw1Ki1W59DWWfQl/Wt91Rsb6J8piQvLrRF5s81lHtJ2qziKoX0sZjiDjCs4XsNJ/B0DArbl2jrz13+kBYbDa5JY2BxpVJKkQcP8Nu7IJyCDa7SuqH812GkjzvTPB6IMrYAhZGB3BEpII8iOdUYUp/9EnGH4LMMNM34vKbLc7RSnkR4K3I+dj40V0IAsKA4p7X0NZZ9CX9a33VuPQxlf0Jv1rfdVgLXRTSpCuCqs4h9D+XR4XESRrMrpE7qe0JsyqWFwRuLik/gzgbBT4OGWZJGkcEkhyAO8QAAPIVd/FR/E8V/y8v+G1J/osyYPleEcsd0bYAbd9qFIQ0LjfBKeN4DyyJdTo6gkAEytzPIVEw/B+VNKsVpNbFgBrbcqCW5joAfhVwz8MQSDTIDItwbNptccjsKlR5FACD2YuOpJJ359aH0za4rg0kKsU9FOXn5kv6w10/iny3qsg9spq1FwEY/9tfeAftrqkIHJQPYBQ+lKnIeaprM/RRg9B7BX1+bsR9QNax+irBiMall1he8dTDfnsCBt7quqgubL3j7Ks2Qk0ofYG6qib0QwmJJIdT6kVijPYgkC+luR9h+NLsnBEMbFZI5NulyGHtXqPMfXV9ZMPxeH9Gv2Ct8dl0cq6ZEDDoeo/NI3B9lFZPldqLQHAuFWVQL8MZevrMR/Xb7qiyZRlY+e39pvuq0OIuAAwPZ/KD6LW1e47BvqPmaqfPeEZImOi+3NGuCPjuPf8TWhHJFJsB3JZuGP6pHd/4WkuFywchKfeaiSLgByilP9c/dQdlIJBuCOYtvXRU8jRjG3l4BMNgA/U4/UqXIML82Fh7XaokkUXRD/aNbAf0a1Y+AFV6JnJHArb+VyMCfR+s1ymgUAkfbXYsfEVzmbuneodG3KdFNqDWVlZSCuvpv0C/zSn6WT7RViVXXoF/mlP0sn2irFqVCyvK9NLXGWeNAgjhIEzgm/Ps05ardSTsB7fCuXAWaTJXl6+as1x2NXEXjxMxkF2La2OgedyRfppq0/Rnx0+MvBiV04hF1BrWEidTbow2vb9lVDgUR0RCsK9e1zDVuKuhL2vDXtqyoUKqeNfSHix2uHw2AxCEhk7WSN9QvtqjVAQfENqI5bVVeHixeYOLa53VQmpmBIUXsCzG55nc3O9fVDmw2pCiwkEU5bQYz12I1G3PT+21F6bKOqEWGESXZVIS5HMkpjlQxlbayRqCKSBrJXbTvzvUvF5WMJmGEUP2qF4JdQFjpMg+b7jV5Y0oynl3tuQ3HgfEVVud8OTtm6SykdgrxMZCyqqoCNIHh4W++q9O8uAvRGfhmNYSBqr8Fb1ohvuOVdAKgpIIXxR/6LFf8vL/htQX0RfzRg/zG/wAR6OcUj8Sxf/Ly/wCG1A/RH/NGD/Mb/Eel8RsiNThXoqNjsT2a6rX3A+NR8gzUYmPtANO5Fr35UjnGbLxRhG7Jn4IlWVlZV1ReGhOajc+yixoVmvM+yrM3Q5fhWmSf+nh/MH2VOqBkX/p4fzBRCrO+IoQ2Wtqg5llcUwtIga3I8mHsYbip9amoBI2UFVhxR6NwwJjsw8Ng49hGx91vYaqnOckfDltQaw53vce0bV9QSCkv0mYBXwOJcqCyRsVa248d/ZT0GJdYa5Q0kFfPLTCte3HhTDgOBMVLGzqYhpXWVZ7Np6m1t7dbVAxHDMyqzdw6dyATf7PfWiJIzpaLRQsz+VaSy7Gtzhn+g3wNcH5GrPAylcFHrKysrLRF9M+gX+aU/SyfaKseq39A/wDNKfpZPtFWKDUqFsao/ifO3lx01tiGMYF7nSmw9l9z76uyaXSCTew32r5647zRDi5JYAYzclgOUig6mD3Gx1An+tzoMwJA1R8NWY2EewOC1erEWYkXA6t01Hoo5n3ii+DyGVcyhkRVVItr33dCvev1J3Plt76k8PYxQiISEDWYA2s3svzo1laAYiR2e5IVFXUDbmTyA8frqYf9lFOTNEbCmRWqRGajxLXZdqZcspd6w14GrL0NSV5QPiHK2kKugBYbEE2uOYtfa9/to4a0NdVrmvLDYVcLOyzmJlIdea3U8+W4JFSsSEWzykFibKOgPgo8bAknwB5Cg8c0keOxBKjsBrGs+sX1ahp6kW2Pn40Cyu+Z4gyyg9hHsidCD4+Z5n3CtWPAsidmu9vshzYx8jcu3PtVn8OcQwuFi7WLWNgA6m9unPmPCmQGq+xGQYaRdLQx26WUAjwsw3B8xTHw9i2UCB2LWHcdj3mUfNY9WA68yOe4JIMTCLzNQYpOBUzik/iWL/5eX/Dak30XZ2Y8rwifg8zWRu8vZWPfbldwfqpv4nP4niv+Xl/w2pP9GMTHK8IR9Buo+m9ZsoFapguIGiZMwzBZ0MbQYpRcHurETty+cR9VbZAsUAKL2662v8rHYarAbMEA6eNTIkNx99aZzidMYG51OBYbkqO89vPSppbK0nQK7Z5MuS9OSJmaxtufMDb6+tbiX2/A/bVQelHLMRi8RpUq0UKgBO0IJkPekYLp0k7hdyPV6UgZAyKZT+EzYfSB2ente9zuTokVl3sB3W501FgxI283h6+yqZa4L6goTmzb+6oHAObvicvw8shJkKlHJ5lkYqSfM6b++pGbyd+39EftpYMLXlp4KJHWF1yL8hF+b+2g3EWaY0YlYcEkL2h7VxKSNQLlQEOobi31ijOR/kI/YftNQs8Xs8ThMR01th3P9CYDRf8A6qoP61FiIEhsXvuhnZS8ixU0kQbEQ9hJcgx6g1gDYHUNtxvU9qUM34hxMeIm7MRNCmqMKwOszCASg3HzNToh36++us/FUsLaMThWB0kkxOrjVaRkQDYlmWPbzO9qs7DPPWAGutA+ev3Vcw2TKxoFxg1sLObXsl7dDYg2qJJxxhQt27RDZCQ6MNJcqNLMAVDLqBIvXbjNwMHivKJiR1tY/dVOiexwzClLTqq1y+JpAhF9o1LWAIOq55Xv06fVXTHY0RBkhJR5I31sAdRXbUBqO1+VwevSoGSY8yQswREDaVABIsq9VJFtVgF3PQna9Qc3xKq4UhiNJT1t7sOd/fyt0o+Ql9FMcENzPFdzurpsTyULsQABpudha/P5xodiOF8QMO+JdAkQUNdz3mvYDSoud7jnbnUnK8MZ5RFe6k7nrpHP6tveKc+IsUzYTFrIgKiKy27ul7rpIszXFtWx5jwFqYlkMYytVWi9VT1ZWVlLq6+mPQN/NKfpZPtFWLaq79A380p+lk+0VYt6lVUDPMV2cLsGVTyBYEi5/ojcnyqsY+GEnmd50JdjdBsEI8Cg6nxv99OvGc3ew6eLM/8AZAH/AOqHY3FBQDex2t7en10tK/XKdlo4WKm5uJXF8OqxBCt7DYEXHuoRlWXdhiDKjWD+tyI5WBA5g2t7bU14zBM6hk5mxKnxPOx/ZU/+AJOsqn2ww/sSrMicx17UjOkjLacR9b8itcvx5uEe1+hHJrfveiQkof8AwHKCCJI7jkeyTbpt3fCuhy7FdJovfH91N2OKRfCwnquHj5Imj1vegWLixkaM/aRMFBNliYsbeADbnyrlEMa1ik2GN+V0lsfEbScxVSpGFsXnbX18kxGoeZ4jRGzXsbWHtOwoXK2PjVnkbC6FBZiElvYC5/8AcP2UFzTiMTR4PbSZ4zNpvcC1h6w5gE8/ZRsPEZHjl6KVxDOiHxA/JD8fKEjdjsFUsfYOdDOA31YSM2tcuT7S7fVyqNxhiWXCS6rXICi3UEgH6r7fXUH0WZprjkiPOJtvMMSR+2tgnWuxZ5b1bVgwmuWZ4kQp255Q/Kn81N3A9qah766LzFSJ4gylWAKkEEHkQeYNLvVLrVFuJSDgsURuDh5SD5dm1KfoumH8FYQXHqN/feiOElIyrFwMbvhop8Obm5KpGexY+bQmNv61A/RmjfwZhbW9Q/328qxJRaffsnJ8Uo6j41DlnD4qFdiFVmPhdtt/+mJKk4eMNcOAOt9yaUuJJCuHx2L1EKqvEo8QNEYYHobvKo8zQmNBNetVA5pIxebRYhpZZIo5S8jlS4voUsSoCk2HPwobJnEUa2WMardxbDQPaTuAD0+ygGHxSKSvfAv43v477b10xeNXs3XswXJDLJ3tSeIHetpPmDWyYWO0rRRHI+M2Crs9EUj/AMG/KAgiZzci2oNpbUNrWJY8tqPZm/yv9QfaaUfR1m7sixlRoePukEbADu2F7nfb30zY1/lv+mv2tWbiYjHOe3VUEmcWiOUzrHhFdjZURmb2KST9QpTzrjzB4nDvFE0hlcDsgUP5UMDFvy2cA04ZEw/Bo9VrWYG9resfGpKRwahYRauYsEvceHWgRyxRvJeLN6a1/BRMjiNFX2Giw808zq7HFNjBHIl20rGMSvIEWuYorbHrXfPc0T8LkVnQdniIy12A0oow4u9+VzJKB42NPiZfEGLiKMMTqLBF1Ft9ybXvud/M+NLeFwcLCZcRhw7u7s5ZEN0M7mINc6rKmltxa3K52pkYlhOY3Q0768BWir0bjoFAy6ZCscOpDqOEdxcG0tizqw6H8XGx8ajcS6nTHPq7n4K6ou24G+v4k2vzDCmEYfArqKrFftRMxUb9qDs5t1Bb6zQ7NjC2HxQiRQ/ZSKwAA2GoAEjbmSfK+9qEZQXWB60VxE4CyFVOQTBGjjUeqSSxO1iAAALe3Y+Xu65nitSsDqs0hGrcBrJZhYH2deleh1YgMi6h3WtGFZbetqtfcC9z5dagz46V20B0MayEICy7jS2nfn4AAnkLijgW60RDMjlfDTOUIbuEMLEnTdSO9bbexuD0pk4sIfCO2wOi4ALXF7Ei9xceRv7BSamJCEkgsGUC+48jY8+XhR/F4t5cFOylNIXTcA3YC3w9nlVsQ02HLmqvKysrKArL6W9BB/klP0sn2irEvVd+ggfyUn6WT7RViWq42VUncdkrJh36d9PedJH2H4UGzEi0bHcB0J9moU0cdYfVhS3WNlf67H6iaS87n1YbSu7kbDrfpSMwyy2exa+DNxAcr81YkNv/ADUrMsQykaS4sbnSBuLdCwIuDSxlObrIe82nYe2/nuetFsRIpW9z7b8/fenTMxxtuqVkw5Jo6LuuaS6R3AWPJRqJO17nbZb2W9uZ6Ct1zOUqT2JB0lgCJN+Vge7sdRI2vspNCo+KMMjGJ0ZSD3ro9r8xdiCDtve9Ev4UwX++hHT8oBz99X6Rh/SgHCTDn3WpwxTa1TsyRvqfcKCB824ud/YPM0icevjIMSMRB2gjULfSfkz460HM32JI5ad/BvjzXBAgjEQX/TL4eGrfahfFrmdIThpk7soEjKyNaMg6rqTY7gbUKQjKaHrmnvZ4dDiGlw6ut5hoRW23o9y7ZdnQxuXzSmNogUkQ7g3sveKHqOm45g1WGXZrDiFyxIWLPh8MUlurABmEdhvz3VuVWUr2Rl1HSwIO/Q/tqp8myRMHj+zhlMiMCCWAHZkC4XUNma1ui+sKcwMwjcMx2snuISeOw+YuMYoHYXtrtruunpCnPZIvi/1AH9pFA/RTMVxEw3sVB8rgn9hNN/EnDLYop8qqhAel73t5jwqFlHBcUBfVIzCQEMNgunwtR3+0YBJmux2Ds7aS7PZ8xZlIr6+SZJeLMKraFk7WQfMhBc7eJXuj3kUYgzVGW+mRPz0YW9pFwPjQPL8FhoNokVPzQBRsWKMb/NNIf5B73aAUmh7KjDdSbXmdv2f4QR6mLwEh8u2hjP1tE/whoBwDlmKbL8AYZJezYd8AwroUyOCUZlbVbmVI68+lMfFuXFso1RAdpBCJUv4CIrIPfE0i++tvRLiFGUYMH6Df4j0visQ2IBziB80qI76qJDhw3IOKxD8u6XhF1vvfRCGHXkfeKX/SpgdOWTQwRkj5FdKhibCQtc2uSb7k8yTc0/LKDuKT/SNmUkWDxTxMVZUhOpbBgDKVexINjpvvQ4JC97SDe3yUPAApVJw/wpLMsadm6mW/fJVQE5M5UHUQNtyLHYdauLKuCcBBusCu3PVJ39/Gzd0HzAFVjwnnGJaArAFjfSxJVV1sLHSzvY6mPPdfA2IpsOGxzYhGJbQp7x1XiYaLCy906tfeN+XIeJtjMW/OWDhel8u/fgisw9jMSpGPhihxcjxEE3RjEp9ZpGCLYjbdyu37nrgMSzyXZWU6OTXuRqbx+HurjkPDYiQ9s6hu0ikJTvEiJ0fST5sgF/Cu0Ml8R/0h/eauaAdeKpLLbej3A2KJ4ofycpAJIbopY/lDyAIqJw+CcWjNu2g3OhQb2PXUSNtvCjWWYJJsIiSDUupjbzEjEVNwmUwREMkaqwFgeoHgCaSmiLpsw4eaJFM1sRafWinGoOIy4MWJZu9YWGkWta9ja+4Ftz42tUt5ANybDzodic8gS95F23Nrmw89N7UYA8EEOI2WrZLFY7HcaT3juPO1L/FWOw8azQ7iV4m5A8ip63/on4V1zXjmGMbKx8yQo+uq8z/jWGd2cImvRoDLdiOfzrheRbe1NR4eVxGip01/EVFiiJK9rKG02ZWY3Ei/Sja12uBa17g39wTMMJYBkPeZmuoPgTZjf2W2rnHiZtOntnI5jZLg+INrg1rBhFtZ3d9y26jmRa9tdr+6tFuFkbqqe8xc0AEhN9W5Gw8zvbY8zvTamD05biLEqQpDqOV+6etz49ag4fKFVg6SMGHIlAbedu0t8dq2zmJhBJ8tIe73gUWzH3NtUzwuc3TRc3ER3VpErK9rKRTK+lfQOf5KT9LJ9oqx718vcF8d4/B4fscP2Bj1lh2ikkE2vYqRtfxpg/jbzX6OE/sSf56Ybh5XAENKEZGA0SrxzqEPBKh+cjL7yNvrqljjNN1bZgbEHmCOd6iyelDNHU3XCWFr9yT/AD0uZnxFi5n1smHVuukOLnxPe50KfASPAsEFN4XGxxA2d085M6O5LsdKnZRsWPOxPRftphzeayERSMFGm4ve+4uLne1qp+LiHFIQQsGxvyfna2/eqfhOIswlIjjihYvsBZtydhuWtzNHiwsbGZS0orscxxu0Zxud4liVlKWVrB+zRmWO5uBrBvYcr/bvVjYTgiYFdOKQx9298NDqPMmxVQPC23jVU4jAZsZNDYaPWylgotyGxPr+f100ZZxVnw+RWDDBolUEMj3tbu8n32rnYcj4Wob8edmvVnf7KxdmFIHaAbuBpDNbnpBsPdQPMeH8Wkb9msUjAjQmsqlr7kqwuSBv3mN6TYePM+ftNGHwrdmxR7KRZl9Ybyio8HpFzySE4hcPhmhAYl9BsAvrHeS+1j8KEcO87tVW454HxX89U1Zjgsbbs1hdmtuVCge5r6QPfekbjfK8TgDhpZBH8o7uUS91ZQNmf5173sOt9ztRDFekXPY4RM+HwyxEKQ+g2Ib1dhLff2UJ4uznN8SsK4rDYe3aARhbd6RgQAbSnpfwqYcIQ/rg0dColxjngbaaqAONpfoNv4D/AFrlPxq5W5DEWvyPjbnbx2qMuTZiJmX8GQSSDWFOnZUNiU71h69j13rI8txjyNAcPDrjKu6DYhSVsl72Ck6Wt/4qjvZ0ZJq6Vh7RlA1pT489kLsqrq0oXv0YKbMBflvcX/o0UyviqZnCSDs1LBTqV9r+YFr+V6W8TluZRuscigSObgl9wGYA2cNZVv0uLXNcWjxZXuiMLGGUaTJp0lQpIuSDs4seZ6Xq4w0EZ1aVT32dw0IV65/xbhhgpo1L97DuqXWwZCmkPc/NubXO/gDcXX+C+I2w+W4WERgOqHeQnTcszDSFBLC1gbdWUb72rA4nGCKVbQOsYaNz3jYxLdt76bgNbfZulzXbCYHHnSmqE6VUrrcj1JABvcXOoeyxJ86E9jXaFB1V7njHBg6e2XnzHq73IN+VrAn2C/LeheccRwSRzFFSeMhI3uVMdyX9bncVUBgxjd4jCDWhbfWCUIRCNtwxBjFvXGoWtvXbDSZgNTfi5DMhI1SDSWClAArC3rLcjkZDci7UMQtGygjRXNlOOilBCMiBVBIVQNIsNrtytcdB0ttUvCYrDSOUWQSOBcjUT5bdL+QqpcPgc0lWRg2CRFYFyWkVSdKm5I2sQEuDt3NgN7w48Bix6uKyrlb8tfrcHe9mG+4t6xvc71ZuEcdWg12BULhxKvTElBG9rW0nl4Wqu+Hc6XEya1DAaAtmtfmT0J8ag5cubmAxwvlrppKF1aRmuR3u8Ba+9/eKXsFwFm8P5PERL7JH/wAlEjw7mggg2o0PEKzX4kfDQqFWMgs4uX3HeJJZNrL0570t5l6TAtw2IUf0YlufiL2+NKGO9HmaS2MkkLkb3Mjm587rUBvRhmHhD/b/ANKKzDt3IPcpOWgLU3M/SMWPdR335yN+zeg8vFuLfUA4RTdbILX32uTc9KlL6NswHzIT7XrZvR/mVraY/wC39lqYAaP0lQMoKVppXdjrZnPixJ+2puAW3MWo0PR9mA+bF/aP3V0XgnMB0h+L/wCWjNkA4FDl6woEKPDUyJK9ThXMF/3H/d/y1scgx464f/u/5aJ045FJuw7uBC6qKhZ3+Ql/NqQcnxw+dhv+7/lobnuDxawOXaArbvBNWq1+moWqkkwynQqGYZ2cGwku1ZWV5WQtlWFwdwW2Iwsc/bKoeXstJVjbe1yR59KZofRgzFB+EAa5HQWjcnuBydiw56TtekHhzOJ44lRcRIkasXCqzWVrjcKCN6J4nMZmDapp3As1jI1lLDmLk8yTfrufGtvD5zEKPgkZcuY2jeb8KGCSKAPrM4SxtpsWkUW3Yjrz2rnH6PcU3z4h4Asxv3tO+lCAb/b1oXFMYtUqk3jkVxvuSsqcifP4bVzxWazSh3aWUFXLKC77d6+ld9jc32+jR35gavwVAARsjeE4IOkmSVBYWuTycSvG1rqosSq2v438qkZZl0K4nDGPECQGVF7MAamBMm4AJNu6p2B6UqQTTG4BWx0bkXLd8lTvve5J91E+Dg/8I4Asx/KLpPQXDf8A61H30q8uDUUAWrZnHykY7KTUEbUFjmse9Hffs9x7KDZ2qo8lopb6EsOxm59+/wAzlf2Xt5VZryDtEI+i19je2pOnOlbjViWYI7ISibqWB5vz071TDTlzwK9WqSsAbdqksxw0sw2w7MFLEskL3v1VmtewtyPK5qA8LMFPZOI1Ng6xsFI1G7MbWJ6e4CuvEebzxyMkcuIVBfW6u663JuS2/PxJ3ND8qzaZfk1ll0EW0a20Wvc3X1bX35eNFn9pMZIWgXR/tFhwjnNBulKfDSG0rQuqGxuIiI7WsCOhv9d66YbASB9on1NfSphe173sFtvtXaHMpCVjM8rQWt2RlYqAF5AHugX3G223Oj+WZzPLKA+IkewLLc7qfG9tzbwtfyptjhIwObsUCQFjspQxMDMuzRSBiDa8EgNgRcjbxI38/OmPgWAJiZ+0DXMQ0qEcsTqXYoAWHTpyN+W9T8yx0l42ZnDASAEMbgExnfqRsdvGxodw/j2OaxyayzWcliD/ALnbp++1RKHFhVW6OCkZ7ls88oAikuqnuWIDKTYE6gNqUM+wTCAxqGWUzgMu19HZjci17ahYEbHfxq7v4RIl7XWAgj77Nqvp1vbfpuBz6XquM/IzDHyrgZFbQqO25VG0gggra5bUQL8hvekJ5z0bmnTTxTUTB0gJ2VYZhhClrEtYd662sbcuW1Xr6NMKhyzCkopurXuo377Df3VVmKyWdhM+hgkYbUWIvqUEMB7N6tr0Y/zZhfzG/vtWdg7rX1smMcGg01MaYVBYhFBHI6Rt7Prrw4OP6Cb/ANEfd5n41JrnMTpOkAtY2BNgT0BPTenln0hHEeQJicLJhxaPVYgqAAHBBUkDmLgXoRwrBhp0aKbCYdMTB3Jo+yjtfo67eow3/cXmjF5n/wAPhP1z/wCSo0GWYuTGJipUhhMcbpaN2Yy6h3Vc2HcB393wbYCGFpI5ijx/K5R8RnnYviIsJh4BFhhqlYv2a6yCWCKiG5AG/nW+G4rllOGSLDK0s0LTujSWEaXsh1aTcNz5bXFDcl4ZlUquJwOGlLOWkneQFu812OjRvbwv9tMfDWVSJNicRMoV5XCooIISBBaMbbAnqB4CiSdE0Hj9d+HP68FIUXGZ9iIuySTDR9tNIEjjWa4KgXd2bQLBduh51E/2zZBiu2w4Bw7IgEcmvtJX5ICVG4687b1xkxGImzCXEYeFJ0wwOGQNIEAkIvKw7puR6p5bWqL/ALK4uIYQhI8QyyvisQDIED4hvUNyDso8tyDyvUhkYAzVfz+vPTTTXiVKMQcTSiaSGfDaTHA07dnJ2hAHJSNA7x6C/hU3K81xMwjcYVBE9iHGIQ2Q9bBdyB0FD8tweNgaXEfg0c0+Jcs69sFEUagCJAxU6ja9yAOQojwhl08RnaSNYY5GDR4dX1iNt+0IYAABjvpGw3oT8gaSK4ce/S7/AIUUh8/EmJOKMMeELCIFpVDxlyrfkyG1hVJ52NzY01Wpb4IweIjfEtioCkkshkaTtI2DdERQtyFUX5+NTsXFiWkuQFVJNUZRrhk020zIxUk3JPdNgbc7bincGmmju1tWZHm3NfND+KOMYsE8QdWcSXJKEdxQQNXnuSLX6GmKJwyhlIKsAQfEHcH4Uq5bwxJh5naIaxMXL9pJ8nGGJYBItO512uTfa9NWCw+iNE1FtKhdTes1ha7HxPOpeWUMvryVCKXjrStx+v4hiv0Z+0U3SClb0gj+T8V+jP2iqE9UqAOsF851lZWVkrTR3JUPZk7eXxX/AFo0VBD3J9VLDpyUG/wv76Mej3hOOfBieSRwO1EZCoNruov2jGw5+FNL4/LcI50oszRyAkgCRjF2YAOs2jPyhHLlbyrbwz/9YAFpKUC7SdDEbOCpALgnz+Viv7f9a4yYQdpKt+6J2UDa5F3F/gP/ALCmfOM6OLdhpCBT2a3Y23mhFyfmi9uXKis2WYfCtKZZhqKzXjU+qyOTHf5xv3jdtI2Hhud0laHfkqBmlpWgyZGMar2+slbgjZd3FhZCbllt4etUrJMjljbCztFiS0dpDGcNNpDBm7rHTvtvt40WxPFcRnWHDJfU49TmR2rOO94qCpvvtVsyRLoKtutje56dd6UlnLd2/T+lOmyX8szeQzXlg7P5MgbMurvLz1eH7TXPHZqitMXUaNKbMe6PWuQL/vtXnEEqQshMTNEUfUVJOliy2vdxsbH4UntmMLGUSawgKBX06m5MQCNYUWHLbxq0MTZOvVfJUe6tPug65GMS+IwszaJJfl45NJIOtiVuOYtyIvtcUhZpleIwjyJJGUCEqWCnS3hpe296tng+UtIZpSHLd0P5qSLEDl3bHbrfwo/x2rNgJzGAzCJtPK4J2JHnpuL159zsjnA8yvSujDmNIPD+lQOU4tS3fVdJZbk323623sRe9gTsLUxDNcM0qMMLCgTUWUvKVk22BvuN+XLc70niHa42PMWPKw8/GmLAR4eQw6nlF1YzFUVtNlFiovvve9+QtWv7Pn/6z20sjFxH4kdgzHDGRmEGHC9nbs7vzLWupHWx5HawrfI8xRMVK/Z3UD8mu4UW9UXI7vvofg8HhDLJaWZogqEOsSg6iTcMp5Dz61Ey6aFcXKHZzDuNVhrI72kkXtfYXFapy+vks8AqyMlxcU+LcIqgJEvdANtepiOtthbY+RHI1W2WcRJgs3xEwuY2klRvEKz3JA8iL+ynvI+IcBBCrRuEGovJrFnI3AJtfUNwotfkKqDOGE2IxEsSns2kd18lLEjn1sRtXn8RKHvJ4LSZGWtA4p0n4uhGXSoO9NO840LtpEjsdbHps2w5mrI9Gb/yZhfzG/vtVScc40vHGvbYWUBr/ICxGx9bvHb769yPivFwwRxxzaUUWA0xm25PMreobI2B3W8FduHfieq0gfNfQgavdVUYvHOO/wCIP9iL/JUrA8aY15FVsVpUndtEAsPaVt+/XlV/f4yao+Hmin2NOBeYePkroZq566q4cST3UNmC76rkDDnk+lRYJtcENfyPIb0Gn44xV1SPFs8jaf8A2odK3UFgTp9YG4sPLejDEN5Hw80s/APbqXDx8ldIeuqtVCYv0g45HCidiB63chv527lr0dwPGE7i5xxXU4CXjh9Xu6i/cAGxO5tup87c7EsHA+HmoiwL5Lpw8fJWD2f4K0cOHTTEdbubSMSxZfnG+573M+FdTj5x2QZd+yR2Cxs2uQ37RFN7JYDm30xzsQUP/avECxOO21EEBMMSF0FtrLuQw035Ha3MVuOKMXdB+HREEoGOnD93UWD9N9Nhy56r0F2KBJJvw80632c8AfD4/wDlPkGcTNYDD+G5LgG5bleMGwCnnbcqOoNdMvziWRo1bDsgbck6u7s39G2xUA3IPfFqQH4txI02xiG7MD3MPcKoNj0G9rC9ufvPuM4txSoSuMidgGNgkIvpcKB7SvftvytVfeR2+HmrH2a46AN17XeSzjnjjHRsY4ozAtgS5Ri42u1iwsOdibHcGxqrcfm00x1Su7nnqcsWHsJO3sq8cujxMuh8S2s6ASAqrp1DdCADfz3HPy3rXiDg6UYuVMNC/ZBhYk2RSVDEajta5sL79N6p0+Y9iE/CFm2/YuXCXpCxOEIWVnmhNu6xJZB10sbm1r92/QeYN9YbEq6K6EMrAMpHIgi4NfNDYSzMkikMuxH0T4n9lMmV8YYuCFIopRoQWW6ITbnzIvRveBG23ahCjwL8Q4tZQI3tXpI1K/pAP8n4r9GftFV03HmP/wB//wBuL/JQ/OOLMZLDIkk2pGWzDRGLj2hb13v8RFAH19UR3sWdnWJbp8/JJNZWVlLISZMhZjEVLkR2ba5IB2udA6/bU+RwAdgT2a8+RHdtsOvWhmRD5M23NmqZiB8NIB+r9tq9DhhcTbWfIesUYlxDdniDe5U7H2SwWoZNMXMjuSzGS9zzIK23qa8RKzHSwBViDbukiSO4Hjb7q4ZTkeIxAbs4yVF2LnaMBbk3c87XGwudxVpQKtWjcu+UZ2IHLaS20ZsrBPVDczpN+Y/1o7h+OsyPY9tLoViEJlEaRuGv3iOz1BRb1lI5ioOITBZe2mVfwnEIxDgD5NbEabBthcDrqO/IXFJ2NzOaWWNmcsRewCgW8bAc9uvOk5HNOlej9kQNN2rkyrHvLgplkljaZFaHtFb5Nl3CMGOwG+7ctj4VXv8AAoeSVGxOHQoVBMk6gNcX7jWswHXwrjlOYCPDSgfOupXoQQKHZfgXkYRKw0sQ7Cx2AHPdfA7eNxUYBwjfKwHY+GqPixnbG48vJEMBl0qxGaLEKtnKaVdtbEeCgWsedyasvhLJsbjIh2knYxjl3dTMfFtwB7OlRsj4a1dmALA2VBbZV+c3nuCf3FWplUsSII0IAXYD7/v686TxwZK7O8eu1Ew0skbcrFSvH3ormgjkxMBWVQC0iqtmt1cLve3MgHzpAyjLjIURWiUsCbyOFAtbYk9fDx3r67dAQQdwRYjxB518i5jhTBLLHsezZ4SSL30tpv5HbpVMEMkzQO1dM8yRkuU/CZFI0ssQaLUgQsRKmk3BI0sSAfPwodhsAXxEkRdIzcjU7Loupa/evbpseu3jUeMMoJ0nSbb6TbryYjbn0qIzd48uXUDz8a2nu9fRINbqp2LZY5IRJZlSwbSQQwB6dGXa/nQvB45o/VAve9z9lSszX5OLoQLEHn8KF15wAEUe37rUlJD77B9kQxOcyOCCF3521ftNPvCGYyrholEjhQDsCbDvGqxqw+Fmth4/Yf7xpnCNDXEBKYh7iLKZG4zijYpJNIGU2ItIbH2gWo3gc27aNZI5HKG9jdhyNjsd+dV9Pw1JNK7o8feO2q/Wx+ibe2mrh+ZYMKqSMq6GdCSdiVdgbX9lPROc5xDghOoNsFEsxx8qRuwdu6pPPwFVjwhliYjEMjSaJCC0bEE3YG7deZW538G62qws3xaPhZWR1KlGGoG4G2/KlH0d8Ky4qdpIZUD4fQSp1d8PdWCm30b/ABG45gWMBGyLhiL1RzFejtInh+W1ayA2sgAbXawXp7TTVw1Gy4eJSdwtrKe6NzsPKoWO7UzjDuFDP8krMDqTXbmpWxubC999qJ5TKpVkUpqh0pIqm4W6goVbbUhUghrD4g2DgbLi5yZx2RrQ1qLRD2/E13CDw+uo8Uwrr24rQpZuftXTsx+5NaMg8PrNanEiuZxIrsqnP2qLI+hzfZfHf29Ty3rq+ISTa/S9vFhYr8CK5YqKN/XQE+PX4jelrtxGZCjjQhI1sdhbnudjblflWXNgJnSf6xYPgtWDHxNZ1zRA7/yknJsiklzBknQ6dTPIx5Ot9u91uSBbwv4VabYROWnb2n76VIcaGOpVuNQOo7Ft738be34UYxPEsCFQ7aS24uGt72tb662GYF8MYvU8aWQ7FNlkNCuV7qY+CT6P1n76A8Y4KMYLEEKAdB8fEedHHxg5igHGGKvg8QPFD+yhyDqnRc12oVLV5XtZWMnk+8BZM2IRQgLHURYdLkAamOyi/jTRh+HsLhZZ5cY6sIZ0j7MbowMaSHu+s5s1rCw2JO1DOB+Ljh8t7CJfle1Zy506RupWw+cdrb7DzpdzDGtJNLLITJIzAsW3uLC1/gBboLdK2oc7o2jh4/hKPoEppzTO1xDHuaIkWTQL81aRW5DYbbaV5eNQ+JeMncdjhfkcKupECizMjWLq25su67C3Pcm5oPDLcOLm2kgeQ1KdqCytvflsP3+qmZGaDsQ2FcJJPCtWgZNEhOm5GnoSDffyFvj7KY8uyxIEXE4tbqReKDbVKVYA6gfm73t1AudrBl+fNpWmjlLDWmgLsCo0gAd03HS5870jKQKrn/KYau8TXVh532qwfRTl0cjqHYXYE79Spsq+wc6r7E455ZGkexZvWsFUbAD1VAA5CrM9EWXggva5B7p6KCTf3/ZQTE5mIceBG6KXh0QHJPXpCxf4HDhzHsSVjP5qiw+337XrOFJi+/iaT/SjiyzaC5IUAgdAb86d+BsNaJCfC9ZuLaQ9rbT+EIETim7CE3I6V8q8SYpWxc7bMDiJHIvbUDIx5jpY19N5zjewwmJn+hFI4/qqSLed6+VMuxXYOr9nDL3fVkUOm/it9m2rQwEVnOeGyRndwXaXPJ2i7Ayv2NgBHcaQAbgeOxA+FDBa5uL7fXvY/wClS8bie0dn0Rpe3cjXSgsAO6tzblf2k1DA3P7+NaL9KSwK65zms01u1kZ7Ha9vtAoXRDGzjs0Ts1DBiTJvqYHoelhQ+snFf8hTDNllNeSPiCsSRgFWsByubtvzNKlNuTt8jH7D9tUhGpQ5jQCsDFZXPgygnVVLbizKdhYdDS2mHM+Inj0IdMj6Gd5AB2k+hVATqZHAvbbqdqjx4jcURht2k3rA9rKLqzK1jI1xqUg2Nht5CtCBxYbKXzA3S0yvJjNKMLFoUYiNWLr2xChm7pZZLHdbt5i3jVkxejNMNpmwM80eKjHdZypjkPVZFCg6G5Gx+ylXKJ1gZGjW2gqetzpAABJ3I0gKPAbVccUodAynYgEHyIuKpi3kuDgrxm7VK4/0hSDMW/DcOVjV0slh2mHZQtypt30Lgt5ggjwodjSmDzOGXDSiTDYldXO4MbEh09qkXUcwbDxqN6Y4GXMi7CwkjRh7RdW+wH3ikfXbcbHncc7+IPjQh1dkW7Gqv+KUEbWt0IrztqXeE8a0mFiZjvptyA5EjkNulFi9PNOlpN26mdrXhkqF2tatNU2oUnEYsIrMb2UEm25sBc2HWqzZpJR2clxEJNYW+5Ba4DEH2mw5D3WcM8x2mML1c6B8CW/+oP1UpZnNpUEdTt+cbIv9403h2DKXnZCeTYATVhLaVIHQe6+4+q3xrbH4dW2KqSb6dSqwBt4Nt0NcspNzKOiyBR7FjQfbXfHD1fJl+3f6r07eZJ/CbCjZWzCFA4Ctb1QLaRc2FulhYWqBxU/4rN+Z91EpZN6DcTv+LTfm1izn4vqtKPUgqraysrKxFppgyOS0RBtbf/X216xu7n+l91Rcs2S/nTzkuQpAn4XjFISOeNTCVBLakDXdTz2YEL13vYCt6AgRNSD9XFAvwZ0RXZSFkDaCfnBStyPLz67+FFUyKHDwLNjSQzrKEgtZg6raMsOZuzX6AWFzzFROJOIHxMgcjSq6jGo5gFye8erbDy2G1Bs7zWSeaWaQjXITqt6tugHl+/WiTEkAKIxqVrn+byYmVpXY3JJCi+lATeyb/Hx3odBgGkdQtrsyqtyACT5nYDzovk2UCXVJK2iCMgyPvyuBpXb1tx7LjqQKC47E9o4NtKgKqrtsAAOnU2vSU1AgdqYap2OwDwuY5ANW3qsrDflupIq7PR5GuHwd/H9lUQjW5VamU5x+K6QSLi4uDyNMyajVUboVGzmT8IxKr/vJAPcNz9QNW/lp0BUUbAAX8T0qmMjXVj4AOgY/Z/rV65dDdh4AXrBxJLpj2LXgpsFnjaX/AEv4vscpmANi+iIeephqt/VDV814eB3YKiM7Hkqgljtc2Ubnbevoj06JKctJS3ZiVDKCN9N7JY9PlCt//IPzxh5mQhkZlYcmUkEewjcVrYLSPTt/hZcp6y9mw7xtpkR0bnZlKm3sO9aQAXP7+NdcRiXkOqR3drWu7FjboLk3tXKAb0ydwhHYrTM4jpVgp03K6rG2qwNr8r2INvOhwFTsyJ2Fzbc2vtfxt41Fwx7w2vWXidZu5Hj0YudNWVH5KP2H7aVnFiaMYPHlY1AXkPHz9lCiNOK6VpcNEeBoij/Ky/pZP75pVbMmtyHxqdmGcGKeVdIPyjm9/FjTYcgNiOyboZas7gHNe0gMRPeiNh+YeR9xuPcKoBeJZOiL8GP7an5bxpioHEiKq9DdWsy3BKm55G1S/rNohXERbrYV2eknhE5hh7IbTR96Ik2W/UN7RcX6c+lUbhOAMylF1wctr8zoUe4swuPMU9p6XFdRGUeIs4uWYFFUm53A1W8duXSnYZ7GzqiCTtVAJAACEBhYBmZQT4WuSLbUDI4mm6orR1bKVOF+G8VDh0jmRY2UEWZ08b/NJHIijmEyYt6ze5FLH9g+2mrCcOxx2IY7XPMcyBfpfp49amnCJ1N/azH6ias+Z2zHeH5Q2sZu4eP4SXj8pVIpGs+pQCNRX6QB7oHgT16UAZ6cuMsYIYJC6WisNTqVDWJHqjmTfpaqRzvPXEp7N5lj5jVYH3XXlXMxOQU6yfoiHC9J1m0B9T5orn2JLYmOMHcRu4v1YkD7AaXcXibyQR+LqT/bBNSMRIdWDxDEm91Ynn3r2ufeaiY8Ks9yQNLi3vPIVtNsQ1zruIB81nloz9/gSE4cH4jWs5/+d/2UZxR8elLHo/buT/pb/ED7qPZhLyXx3Pko5/Hl76agOYApKYU8hBs0x62MS7SFgznruO4Afojf3k+VRc/P4rLvfuc/HlUPN8Kxnv2cjqyrcqG5gnk1rULzTI3ETSliAFB0lTcbDn51jYkuzvFc1qQtZlBJ5et0rV5XtZWQnU58JZvgIMMWmWRsUJUZNu6EWRGOjprIDC7e7nXDP+LDipnlY2BfUI9yq91VvvzYhRc9be6srKYZintFBDMbShf8IJvufhXPCzRM1pHKLudQXVyBsNNxzNh5XrKyrux0p5KBC0IlxBncTaYcPqGHiv2Ya93LWLNIDsTflt48r2pfLLfmeY6fGvKygPmc7dXDQFIM8f8ATt/Vprg4nw4RVu2w+jWVlSyd7eN/Nc5ocpnDPFeFixfbSswUKAtkJN7knb4VZ+C9MWVoN3luf/iasrKCdXF3NF6Q5AzgFB4u9K2WYrBYmBXl1SRMq3ia2u3cv/WtVENKo5Pf+qaysq7ZHt+E0h0DuF4Z1HJvqNa/hOk9039x8fbXtZV+nk5qMjeS4YjEFudaRvY3rKyqF7icx3UgAClqTRDC5gFVQQNj9EcvbzvWVlQHEGwuLQdCp/8ACkVuo91F8JxFhF1F1ZmLsb2bkTtyNZWUdmJc03QPzQTA0irKlf7WYToh+D/5q1xHE+CkADxXtuL6/vryso/+Qd+xvcfNU91b+4rjJnOXkECIL5hWv9d6J5JxxDhvybtsLAujNpG+y3IsN6ysrv8AIv8A2t7vyp92H7j3o8vpdHWZh7MOD9sgrYelxP8AiJPfhV/ZOKysoTsW4/pb3KzYAOJQbi70gw4yFUaWclbkBY1RSx5Frux23t7TVeTY8ta+9thqubD3mvKyhunJ/SO5FDSNLKYjnWGfCrC7MGCjcLyYeHvoVisxjcIx/KLsTbZh4+2srKYd7QlcKIHLu27kFuHa02LTNl+dZfHZ1eZJT6xVTpYeBU7EX9/nUibjDCm5Be5Fr6TyFZWUPD46aEkg3fPVXnhjmAtoFctFAm4mwxN9z5lag5rn0LxOi3uwsO7asrKaf7Xnc0tIGvZ+UBuCjBBspUrKysrKTi//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4" name="AutoShape 16" descr="data:image/jpeg;base64,/9j/4AAQSkZJRgABAQAAAQABAAD/2wCEAAkGBxQTEhQUExQVFhUXGBwXGBcYGBYgGBcXHRwdHxccFxcaHCggHRooHB4cITEhJSkrLi4uGh8zODMsNygtLisBCgoKDg0OGxAQGzIkICY0LTcvLyw0LCw0LDQsLCwvLCwtLDAwLCwsLCwsLywvLCwsLCwsLCwsLCwsLCwsLCwsLP/AABEIALgBEQMBIgACEQEDEQH/xAAcAAACAgMBAQAAAAAAAAAAAAAFBgQHAAIDAQj/xABNEAACAQIEAwQFBggLBwUAAAABAgMAEQQFEiEGMUETIlFhBzJxgZEjQlKhsdEUJDNyc5PB8BUXJTVigpKys9LhFlNUdIOj8TRDY6LC/8QAGgEAAgMBAQAAAAAAAAAAAAAAAwQBAgUABv/EADURAAEEAAQCBwcEAgMAAAAAAAEAAgMRBBIhMUFREyJhkaHR8AUUMnGBseFCUsHxFSMzQ9L/2gAMAwEAAhEDEQA/AI3oo9GmCx2AGIxAkZ2kde6+kALYCwApy/iWyv6E361qz0CfzSn6WT7asWpUKuv4lsr+hN+tavP4l8r+hN+tb7qsWsrlyrv+JbK/oTfrWrP4lsr+hN+tarEr2uXKuj6Fsr+hN+tavP4l8r+hN+tb7qsWvKlQq5/iYyv6E361vurw+hnLPoS/rW+6rGrw1Ki1W59DWWfQl/Wt91Rsb6J8piQvLrRF5s81lHtJ2qziKoX0sZjiDjCs4XsNJ/B0DArbl2jrz13+kBYbDa5JY2BxpVJKkQcP8Nu7IJyCDa7SuqH812GkjzvTPB6IMrYAhZGB3BEpII8iOdUYUp/9EnGH4LMMNM34vKbLc7RSnkR4K3I+dj40V0IAsKA4p7X0NZZ9CX9a33VuPQxlf0Jv1rfdVgLXRTSpCuCqs4h9D+XR4XESRrMrpE7qe0JsyqWFwRuLik/gzgbBT4OGWZJGkcEkhyAO8QAAPIVd/FR/E8V/y8v+G1J/osyYPleEcsd0bYAbd9qFIQ0LjfBKeN4DyyJdTo6gkAEytzPIVEw/B+VNKsVpNbFgBrbcqCW5joAfhVwz8MQSDTIDItwbNptccjsKlR5FACD2YuOpJJ359aH0za4rg0kKsU9FOXn5kv6w10/iny3qsg9spq1FwEY/9tfeAftrqkIHJQPYBQ+lKnIeaprM/RRg9B7BX1+bsR9QNax+irBiMall1he8dTDfnsCBt7quqgubL3j7Ks2Qk0ofYG6qib0QwmJJIdT6kVijPYgkC+luR9h+NLsnBEMbFZI5NulyGHtXqPMfXV9ZMPxeH9Gv2Ct8dl0cq6ZEDDoeo/NI3B9lFZPldqLQHAuFWVQL8MZevrMR/Xb7qiyZRlY+e39pvuq0OIuAAwPZ/KD6LW1e47BvqPmaqfPeEZImOi+3NGuCPjuPf8TWhHJFJsB3JZuGP6pHd/4WkuFywchKfeaiSLgByilP9c/dQdlIJBuCOYtvXRU8jRjG3l4BMNgA/U4/UqXIML82Fh7XaokkUXRD/aNbAf0a1Y+AFV6JnJHArb+VyMCfR+s1ymgUAkfbXYsfEVzmbuneodG3KdFNqDWVlZSCuvpv0C/zSn6WT7RViVXXoF/mlP0sn2irFqVCyvK9NLXGWeNAgjhIEzgm/Ps05ardSTsB7fCuXAWaTJXl6+as1x2NXEXjxMxkF2La2OgedyRfppq0/Rnx0+MvBiV04hF1BrWEidTbow2vb9lVDgUR0RCsK9e1zDVuKuhL2vDXtqyoUKqeNfSHix2uHw2AxCEhk7WSN9QvtqjVAQfENqI5bVVeHixeYOLa53VQmpmBIUXsCzG55nc3O9fVDmw2pCiwkEU5bQYz12I1G3PT+21F6bKOqEWGESXZVIS5HMkpjlQxlbayRqCKSBrJXbTvzvUvF5WMJmGEUP2qF4JdQFjpMg+b7jV5Y0oynl3tuQ3HgfEVVud8OTtm6SykdgrxMZCyqqoCNIHh4W++q9O8uAvRGfhmNYSBqr8Fb1ohvuOVdAKgpIIXxR/6LFf8vL/htQX0RfzRg/zG/wAR6OcUj8Sxf/Ly/wCG1A/RH/NGD/Mb/Eel8RsiNThXoqNjsT2a6rX3A+NR8gzUYmPtANO5Fr35UjnGbLxRhG7Jn4IlWVlZV1ReGhOajc+yixoVmvM+yrM3Q5fhWmSf+nh/MH2VOqBkX/p4fzBRCrO+IoQ2Wtqg5llcUwtIga3I8mHsYbip9amoBI2UFVhxR6NwwJjsw8Ng49hGx91vYaqnOckfDltQaw53vce0bV9QSCkv0mYBXwOJcqCyRsVa248d/ZT0GJdYa5Q0kFfPLTCte3HhTDgOBMVLGzqYhpXWVZ7Np6m1t7dbVAxHDMyqzdw6dyATf7PfWiJIzpaLRQsz+VaSy7Gtzhn+g3wNcH5GrPAylcFHrKysrLRF9M+gX+aU/SyfaKseq39A/wDNKfpZPtFWKDUqFsao/ifO3lx01tiGMYF7nSmw9l9z76uyaXSCTew32r5647zRDi5JYAYzclgOUig6mD3Gx1An+tzoMwJA1R8NWY2EewOC1erEWYkXA6t01Hoo5n3ii+DyGVcyhkRVVItr33dCvev1J3Plt76k8PYxQiISEDWYA2s3svzo1laAYiR2e5IVFXUDbmTyA8frqYf9lFOTNEbCmRWqRGajxLXZdqZcspd6w14GrL0NSV5QPiHK2kKugBYbEE2uOYtfa9/to4a0NdVrmvLDYVcLOyzmJlIdea3U8+W4JFSsSEWzykFibKOgPgo8bAknwB5Cg8c0keOxBKjsBrGs+sX1ahp6kW2Pn40Cyu+Z4gyyg9hHsidCD4+Z5n3CtWPAsidmu9vshzYx8jcu3PtVn8OcQwuFi7WLWNgA6m9unPmPCmQGq+xGQYaRdLQx26WUAjwsw3B8xTHw9i2UCB2LWHcdj3mUfNY9WA68yOe4JIMTCLzNQYpOBUzik/iWL/5eX/Dak30XZ2Y8rwifg8zWRu8vZWPfbldwfqpv4nP4niv+Xl/w2pP9GMTHK8IR9Buo+m9ZsoFapguIGiZMwzBZ0MbQYpRcHurETty+cR9VbZAsUAKL2662v8rHYarAbMEA6eNTIkNx99aZzidMYG51OBYbkqO89vPSppbK0nQK7Z5MuS9OSJmaxtufMDb6+tbiX2/A/bVQelHLMRi8RpUq0UKgBO0IJkPekYLp0k7hdyPV6UgZAyKZT+EzYfSB2ente9zuTokVl3sB3W501FgxI283h6+yqZa4L6goTmzb+6oHAObvicvw8shJkKlHJ5lkYqSfM6b++pGbyd+39EftpYMLXlp4KJHWF1yL8hF+b+2g3EWaY0YlYcEkL2h7VxKSNQLlQEOobi31ijOR/kI/YftNQs8Xs8ThMR01th3P9CYDRf8A6qoP61FiIEhsXvuhnZS8ixU0kQbEQ9hJcgx6g1gDYHUNtxvU9qUM34hxMeIm7MRNCmqMKwOszCASg3HzNToh36++us/FUsLaMThWB0kkxOrjVaRkQDYlmWPbzO9qs7DPPWAGutA+ev3Vcw2TKxoFxg1sLObXsl7dDYg2qJJxxhQt27RDZCQ6MNJcqNLMAVDLqBIvXbjNwMHivKJiR1tY/dVOiexwzClLTqq1y+JpAhF9o1LWAIOq55Xv06fVXTHY0RBkhJR5I31sAdRXbUBqO1+VwevSoGSY8yQswREDaVABIsq9VJFtVgF3PQna9Qc3xKq4UhiNJT1t7sOd/fyt0o+Ql9FMcENzPFdzurpsTyULsQABpudha/P5xodiOF8QMO+JdAkQUNdz3mvYDSoud7jnbnUnK8MZ5RFe6k7nrpHP6tveKc+IsUzYTFrIgKiKy27ul7rpIszXFtWx5jwFqYlkMYytVWi9VT1ZWVlLq6+mPQN/NKfpZPtFWLaq79A380p+lk+0VYt6lVUDPMV2cLsGVTyBYEi5/ojcnyqsY+GEnmd50JdjdBsEI8Cg6nxv99OvGc3ew6eLM/8AZAH/AOqHY3FBQDex2t7en10tK/XKdlo4WKm5uJXF8OqxBCt7DYEXHuoRlWXdhiDKjWD+tyI5WBA5g2t7bU14zBM6hk5mxKnxPOx/ZU/+AJOsqn2ww/sSrMicx17UjOkjLacR9b8itcvx5uEe1+hHJrfveiQkof8AwHKCCJI7jkeyTbpt3fCuhy7FdJovfH91N2OKRfCwnquHj5Imj1vegWLixkaM/aRMFBNliYsbeADbnyrlEMa1ik2GN+V0lsfEbScxVSpGFsXnbX18kxGoeZ4jRGzXsbWHtOwoXK2PjVnkbC6FBZiElvYC5/8AcP2UFzTiMTR4PbSZ4zNpvcC1h6w5gE8/ZRsPEZHjl6KVxDOiHxA/JD8fKEjdjsFUsfYOdDOA31YSM2tcuT7S7fVyqNxhiWXCS6rXICi3UEgH6r7fXUH0WZprjkiPOJtvMMSR+2tgnWuxZ5b1bVgwmuWZ4kQp255Q/Kn81N3A9qah766LzFSJ4gylWAKkEEHkQeYNLvVLrVFuJSDgsURuDh5SD5dm1KfoumH8FYQXHqN/feiOElIyrFwMbvhop8Obm5KpGexY+bQmNv61A/RmjfwZhbW9Q/328qxJRaffsnJ8Uo6j41DlnD4qFdiFVmPhdtt/+mJKk4eMNcOAOt9yaUuJJCuHx2L1EKqvEo8QNEYYHobvKo8zQmNBNetVA5pIxebRYhpZZIo5S8jlS4voUsSoCk2HPwobJnEUa2WMardxbDQPaTuAD0+ygGHxSKSvfAv43v477b10xeNXs3XswXJDLJ3tSeIHetpPmDWyYWO0rRRHI+M2Crs9EUj/AMG/KAgiZzci2oNpbUNrWJY8tqPZm/yv9QfaaUfR1m7sixlRoePukEbADu2F7nfb30zY1/lv+mv2tWbiYjHOe3VUEmcWiOUzrHhFdjZURmb2KST9QpTzrjzB4nDvFE0hlcDsgUP5UMDFvy2cA04ZEw/Bo9VrWYG9resfGpKRwahYRauYsEvceHWgRyxRvJeLN6a1/BRMjiNFX2Giw808zq7HFNjBHIl20rGMSvIEWuYorbHrXfPc0T8LkVnQdniIy12A0oow4u9+VzJKB42NPiZfEGLiKMMTqLBF1Ft9ybXvud/M+NLeFwcLCZcRhw7u7s5ZEN0M7mINc6rKmltxa3K52pkYlhOY3Q0768BWir0bjoFAy6ZCscOpDqOEdxcG0tizqw6H8XGx8ajcS6nTHPq7n4K6ou24G+v4k2vzDCmEYfArqKrFftRMxUb9qDs5t1Bb6zQ7NjC2HxQiRQ/ZSKwAA2GoAEjbmSfK+9qEZQXWB60VxE4CyFVOQTBGjjUeqSSxO1iAAALe3Y+Xu65nitSsDqs0hGrcBrJZhYH2deleh1YgMi6h3WtGFZbetqtfcC9z5dagz46V20B0MayEICy7jS2nfn4AAnkLijgW60RDMjlfDTOUIbuEMLEnTdSO9bbexuD0pk4sIfCO2wOi4ALXF7Ei9xceRv7BSamJCEkgsGUC+48jY8+XhR/F4t5cFOylNIXTcA3YC3w9nlVsQ02HLmqvKysrKArL6W9BB/klP0sn2irEvVd+ggfyUn6WT7RViWq42VUncdkrJh36d9PedJH2H4UGzEi0bHcB0J9moU0cdYfVhS3WNlf67H6iaS87n1YbSu7kbDrfpSMwyy2exa+DNxAcr81YkNv/ADUrMsQykaS4sbnSBuLdCwIuDSxlObrIe82nYe2/nuetFsRIpW9z7b8/fenTMxxtuqVkw5Jo6LuuaS6R3AWPJRqJO17nbZb2W9uZ6Ct1zOUqT2JB0lgCJN+Vge7sdRI2vspNCo+KMMjGJ0ZSD3ro9r8xdiCDtve9Ev4UwX++hHT8oBz99X6Rh/SgHCTDn3WpwxTa1TsyRvqfcKCB824ud/YPM0icevjIMSMRB2gjULfSfkz460HM32JI5ad/BvjzXBAgjEQX/TL4eGrfahfFrmdIThpk7soEjKyNaMg6rqTY7gbUKQjKaHrmnvZ4dDiGlw6ut5hoRW23o9y7ZdnQxuXzSmNogUkQ7g3sveKHqOm45g1WGXZrDiFyxIWLPh8MUlurABmEdhvz3VuVWUr2Rl1HSwIO/Q/tqp8myRMHj+zhlMiMCCWAHZkC4XUNma1ui+sKcwMwjcMx2snuISeOw+YuMYoHYXtrtruunpCnPZIvi/1AH9pFA/RTMVxEw3sVB8rgn9hNN/EnDLYop8qqhAel73t5jwqFlHBcUBfVIzCQEMNgunwtR3+0YBJmux2Ds7aS7PZ8xZlIr6+SZJeLMKraFk7WQfMhBc7eJXuj3kUYgzVGW+mRPz0YW9pFwPjQPL8FhoNokVPzQBRsWKMb/NNIf5B73aAUmh7KjDdSbXmdv2f4QR6mLwEh8u2hjP1tE/whoBwDlmKbL8AYZJezYd8AwroUyOCUZlbVbmVI68+lMfFuXFso1RAdpBCJUv4CIrIPfE0i++tvRLiFGUYMH6Df4j0visQ2IBziB80qI76qJDhw3IOKxD8u6XhF1vvfRCGHXkfeKX/SpgdOWTQwRkj5FdKhibCQtc2uSb7k8yTc0/LKDuKT/SNmUkWDxTxMVZUhOpbBgDKVexINjpvvQ4JC97SDe3yUPAApVJw/wpLMsadm6mW/fJVQE5M5UHUQNtyLHYdauLKuCcBBusCu3PVJ39/Gzd0HzAFVjwnnGJaArAFjfSxJVV1sLHSzvY6mPPdfA2IpsOGxzYhGJbQp7x1XiYaLCy906tfeN+XIeJtjMW/OWDhel8u/fgisw9jMSpGPhihxcjxEE3RjEp9ZpGCLYjbdyu37nrgMSzyXZWU6OTXuRqbx+HurjkPDYiQ9s6hu0ikJTvEiJ0fST5sgF/Cu0Ml8R/0h/eauaAdeKpLLbej3A2KJ4ofycpAJIbopY/lDyAIqJw+CcWjNu2g3OhQb2PXUSNtvCjWWYJJsIiSDUupjbzEjEVNwmUwREMkaqwFgeoHgCaSmiLpsw4eaJFM1sRafWinGoOIy4MWJZu9YWGkWta9ja+4Ftz42tUt5ANybDzodic8gS95F23Nrmw89N7UYA8EEOI2WrZLFY7HcaT3juPO1L/FWOw8azQ7iV4m5A8ip63/on4V1zXjmGMbKx8yQo+uq8z/jWGd2cImvRoDLdiOfzrheRbe1NR4eVxGip01/EVFiiJK9rKG02ZWY3Ei/Sja12uBa17g39wTMMJYBkPeZmuoPgTZjf2W2rnHiZtOntnI5jZLg+INrg1rBhFtZ3d9y26jmRa9tdr+6tFuFkbqqe8xc0AEhN9W5Gw8zvbY8zvTamD05biLEqQpDqOV+6etz49ag4fKFVg6SMGHIlAbedu0t8dq2zmJhBJ8tIe73gUWzH3NtUzwuc3TRc3ER3VpErK9rKRTK+lfQOf5KT9LJ9oqx718vcF8d4/B4fscP2Bj1lh2ikkE2vYqRtfxpg/jbzX6OE/sSf56Ybh5XAENKEZGA0SrxzqEPBKh+cjL7yNvrqljjNN1bZgbEHmCOd6iyelDNHU3XCWFr9yT/AD0uZnxFi5n1smHVuukOLnxPe50KfASPAsEFN4XGxxA2d085M6O5LsdKnZRsWPOxPRftphzeayERSMFGm4ve+4uLne1qp+LiHFIQQsGxvyfna2/eqfhOIswlIjjihYvsBZtydhuWtzNHiwsbGZS0orscxxu0Zxud4liVlKWVrB+zRmWO5uBrBvYcr/bvVjYTgiYFdOKQx9298NDqPMmxVQPC23jVU4jAZsZNDYaPWylgotyGxPr+f100ZZxVnw+RWDDBolUEMj3tbu8n32rnYcj4Wob8edmvVnf7KxdmFIHaAbuBpDNbnpBsPdQPMeH8Wkb9msUjAjQmsqlr7kqwuSBv3mN6TYePM+ftNGHwrdmxR7KRZl9Ybyio8HpFzySE4hcPhmhAYl9BsAvrHeS+1j8KEcO87tVW454HxX89U1Zjgsbbs1hdmtuVCge5r6QPfekbjfK8TgDhpZBH8o7uUS91ZQNmf5173sOt9ztRDFekXPY4RM+HwyxEKQ+g2Ib1dhLff2UJ4uznN8SsK4rDYe3aARhbd6RgQAbSnpfwqYcIQ/rg0dColxjngbaaqAONpfoNv4D/AFrlPxq5W5DEWvyPjbnbx2qMuTZiJmX8GQSSDWFOnZUNiU71h69j13rI8txjyNAcPDrjKu6DYhSVsl72Ck6Wt/4qjvZ0ZJq6Vh7RlA1pT489kLsqrq0oXv0YKbMBflvcX/o0UyviqZnCSDs1LBTqV9r+YFr+V6W8TluZRuscigSObgl9wGYA2cNZVv0uLXNcWjxZXuiMLGGUaTJp0lQpIuSDs4seZ6Xq4w0EZ1aVT32dw0IV65/xbhhgpo1L97DuqXWwZCmkPc/NubXO/gDcXX+C+I2w+W4WERgOqHeQnTcszDSFBLC1gbdWUb72rA4nGCKVbQOsYaNz3jYxLdt76bgNbfZulzXbCYHHnSmqE6VUrrcj1JABvcXOoeyxJ86E9jXaFB1V7njHBg6e2XnzHq73IN+VrAn2C/LeheccRwSRzFFSeMhI3uVMdyX9bncVUBgxjd4jCDWhbfWCUIRCNtwxBjFvXGoWtvXbDSZgNTfi5DMhI1SDSWClAArC3rLcjkZDci7UMQtGygjRXNlOOilBCMiBVBIVQNIsNrtytcdB0ttUvCYrDSOUWQSOBcjUT5bdL+QqpcPgc0lWRg2CRFYFyWkVSdKm5I2sQEuDt3NgN7w48Bix6uKyrlb8tfrcHe9mG+4t6xvc71ZuEcdWg12BULhxKvTElBG9rW0nl4Wqu+Hc6XEya1DAaAtmtfmT0J8ag5cubmAxwvlrppKF1aRmuR3u8Ba+9/eKXsFwFm8P5PERL7JH/wAlEjw7mggg2o0PEKzX4kfDQqFWMgs4uX3HeJJZNrL0570t5l6TAtw2IUf0YlufiL2+NKGO9HmaS2MkkLkb3Mjm587rUBvRhmHhD/b/ANKKzDt3IPcpOWgLU3M/SMWPdR335yN+zeg8vFuLfUA4RTdbILX32uTc9KlL6NswHzIT7XrZvR/mVraY/wC39lqYAaP0lQMoKVppXdjrZnPixJ+2puAW3MWo0PR9mA+bF/aP3V0XgnMB0h+L/wCWjNkA4FDl6woEKPDUyJK9ThXMF/3H/d/y1scgx464f/u/5aJ045FJuw7uBC6qKhZ3+Ql/NqQcnxw+dhv+7/lobnuDxawOXaArbvBNWq1+moWqkkwynQqGYZ2cGwku1ZWV5WQtlWFwdwW2Iwsc/bKoeXstJVjbe1yR59KZofRgzFB+EAa5HQWjcnuBydiw56TtekHhzOJ44lRcRIkasXCqzWVrjcKCN6J4nMZmDapp3As1jI1lLDmLk8yTfrufGtvD5zEKPgkZcuY2jeb8KGCSKAPrM4SxtpsWkUW3Yjrz2rnH6PcU3z4h4Asxv3tO+lCAb/b1oXFMYtUqk3jkVxvuSsqcifP4bVzxWazSh3aWUFXLKC77d6+ld9jc32+jR35gavwVAARsjeE4IOkmSVBYWuTycSvG1rqosSq2v438qkZZl0K4nDGPECQGVF7MAamBMm4AJNu6p2B6UqQTTG4BWx0bkXLd8lTvve5J91E+Dg/8I4Asx/KLpPQXDf8A61H30q8uDUUAWrZnHykY7KTUEbUFjmse9Hffs9x7KDZ2qo8lopb6EsOxm59+/wAzlf2Xt5VZryDtEI+i19je2pOnOlbjViWYI7ISibqWB5vz071TDTlzwK9WqSsAbdqksxw0sw2w7MFLEskL3v1VmtewtyPK5qA8LMFPZOI1Ng6xsFI1G7MbWJ6e4CuvEebzxyMkcuIVBfW6u663JuS2/PxJ3ND8qzaZfk1ll0EW0a20Wvc3X1bX35eNFn9pMZIWgXR/tFhwjnNBulKfDSG0rQuqGxuIiI7WsCOhv9d66YbASB9on1NfSphe173sFtvtXaHMpCVjM8rQWt2RlYqAF5AHugX3G223Oj+WZzPLKA+IkewLLc7qfG9tzbwtfyptjhIwObsUCQFjspQxMDMuzRSBiDa8EgNgRcjbxI38/OmPgWAJiZ+0DXMQ0qEcsTqXYoAWHTpyN+W9T8yx0l42ZnDASAEMbgExnfqRsdvGxodw/j2OaxyayzWcliD/ALnbp++1RKHFhVW6OCkZ7ls88oAikuqnuWIDKTYE6gNqUM+wTCAxqGWUzgMu19HZjci17ahYEbHfxq7v4RIl7XWAgj77Nqvp1vbfpuBz6XquM/IzDHyrgZFbQqO25VG0gggra5bUQL8hvekJ5z0bmnTTxTUTB0gJ2VYZhhClrEtYd662sbcuW1Xr6NMKhyzCkopurXuo377Df3VVmKyWdhM+hgkYbUWIvqUEMB7N6tr0Y/zZhfzG/vtWdg7rX1smMcGg01MaYVBYhFBHI6Rt7Prrw4OP6Cb/ANEfd5n41JrnMTpOkAtY2BNgT0BPTenln0hHEeQJicLJhxaPVYgqAAHBBUkDmLgXoRwrBhp0aKbCYdMTB3Jo+yjtfo67eow3/cXmjF5n/wAPhP1z/wCSo0GWYuTGJipUhhMcbpaN2Yy6h3Vc2HcB393wbYCGFpI5ijx/K5R8RnnYviIsJh4BFhhqlYv2a6yCWCKiG5AG/nW+G4rllOGSLDK0s0LTujSWEaXsh1aTcNz5bXFDcl4ZlUquJwOGlLOWkneQFu812OjRvbwv9tMfDWVSJNicRMoV5XCooIISBBaMbbAnqB4CiSdE0Hj9d+HP68FIUXGZ9iIuySTDR9tNIEjjWa4KgXd2bQLBduh51E/2zZBiu2w4Bw7IgEcmvtJX5ICVG4687b1xkxGImzCXEYeFJ0wwOGQNIEAkIvKw7puR6p5bWqL/ALK4uIYQhI8QyyvisQDIED4hvUNyDso8tyDyvUhkYAzVfz+vPTTTXiVKMQcTSiaSGfDaTHA07dnJ2hAHJSNA7x6C/hU3K81xMwjcYVBE9iHGIQ2Q9bBdyB0FD8tweNgaXEfg0c0+Jcs69sFEUagCJAxU6ja9yAOQojwhl08RnaSNYY5GDR4dX1iNt+0IYAABjvpGw3oT8gaSK4ce/S7/AIUUh8/EmJOKMMeELCIFpVDxlyrfkyG1hVJ52NzY01Wpb4IweIjfEtioCkkshkaTtI2DdERQtyFUX5+NTsXFiWkuQFVJNUZRrhk020zIxUk3JPdNgbc7bincGmmju1tWZHm3NfND+KOMYsE8QdWcSXJKEdxQQNXnuSLX6GmKJwyhlIKsAQfEHcH4Uq5bwxJh5naIaxMXL9pJ8nGGJYBItO512uTfa9NWCw+iNE1FtKhdTes1ha7HxPOpeWUMvryVCKXjrStx+v4hiv0Z+0U3SClb0gj+T8V+jP2iqE9UqAOsF851lZWVkrTR3JUPZk7eXxX/AFo0VBD3J9VLDpyUG/wv76Mej3hOOfBieSRwO1EZCoNruov2jGw5+FNL4/LcI50oszRyAkgCRjF2YAOs2jPyhHLlbyrbwz/9YAFpKUC7SdDEbOCpALgnz+Viv7f9a4yYQdpKt+6J2UDa5F3F/gP/ALCmfOM6OLdhpCBT2a3Y23mhFyfmi9uXKis2WYfCtKZZhqKzXjU+qyOTHf5xv3jdtI2Hhud0laHfkqBmlpWgyZGMar2+slbgjZd3FhZCbllt4etUrJMjljbCztFiS0dpDGcNNpDBm7rHTvtvt40WxPFcRnWHDJfU49TmR2rOO94qCpvvtVsyRLoKtutje56dd6UlnLd2/T+lOmyX8szeQzXlg7P5MgbMurvLz1eH7TXPHZqitMXUaNKbMe6PWuQL/vtXnEEqQshMTNEUfUVJOliy2vdxsbH4UntmMLGUSawgKBX06m5MQCNYUWHLbxq0MTZOvVfJUe6tPug65GMS+IwszaJJfl45NJIOtiVuOYtyIvtcUhZpleIwjyJJGUCEqWCnS3hpe296tng+UtIZpSHLd0P5qSLEDl3bHbrfwo/x2rNgJzGAzCJtPK4J2JHnpuL159zsjnA8yvSujDmNIPD+lQOU4tS3fVdJZbk323623sRe9gTsLUxDNcM0qMMLCgTUWUvKVk22BvuN+XLc70niHa42PMWPKw8/GmLAR4eQw6nlF1YzFUVtNlFiovvve9+QtWv7Pn/6z20sjFxH4kdgzHDGRmEGHC9nbs7vzLWupHWx5HawrfI8xRMVK/Z3UD8mu4UW9UXI7vvofg8HhDLJaWZogqEOsSg6iTcMp5Dz61Ey6aFcXKHZzDuNVhrI72kkXtfYXFapy+vks8AqyMlxcU+LcIqgJEvdANtepiOtthbY+RHI1W2WcRJgs3xEwuY2klRvEKz3JA8iL+ynvI+IcBBCrRuEGovJrFnI3AJtfUNwotfkKqDOGE2IxEsSns2kd18lLEjn1sRtXn8RKHvJ4LSZGWtA4p0n4uhGXSoO9NO840LtpEjsdbHps2w5mrI9Gb/yZhfzG/vtVScc40vHGvbYWUBr/ICxGx9bvHb769yPivFwwRxxzaUUWA0xm25PMreobI2B3W8FduHfieq0gfNfQgavdVUYvHOO/wCIP9iL/JUrA8aY15FVsVpUndtEAsPaVt+/XlV/f4yao+Hmin2NOBeYePkroZq566q4cST3UNmC76rkDDnk+lRYJtcENfyPIb0Gn44xV1SPFs8jaf8A2odK3UFgTp9YG4sPLejDEN5Hw80s/APbqXDx8ldIeuqtVCYv0g45HCidiB63chv527lr0dwPGE7i5xxXU4CXjh9Xu6i/cAGxO5tup87c7EsHA+HmoiwL5Lpw8fJWD2f4K0cOHTTEdbubSMSxZfnG+573M+FdTj5x2QZd+yR2Cxs2uQ37RFN7JYDm30xzsQUP/avECxOO21EEBMMSF0FtrLuQw035Ha3MVuOKMXdB+HREEoGOnD93UWD9N9Nhy56r0F2KBJJvw80632c8AfD4/wDlPkGcTNYDD+G5LgG5bleMGwCnnbcqOoNdMvziWRo1bDsgbck6u7s39G2xUA3IPfFqQH4txI02xiG7MD3MPcKoNj0G9rC9ufvPuM4txSoSuMidgGNgkIvpcKB7SvftvytVfeR2+HmrH2a46AN17XeSzjnjjHRsY4ozAtgS5Ri42u1iwsOdibHcGxqrcfm00x1Su7nnqcsWHsJO3sq8cujxMuh8S2s6ASAqrp1DdCADfz3HPy3rXiDg6UYuVMNC/ZBhYk2RSVDEajta5sL79N6p0+Y9iE/CFm2/YuXCXpCxOEIWVnmhNu6xJZB10sbm1r92/QeYN9YbEq6K6EMrAMpHIgi4NfNDYSzMkikMuxH0T4n9lMmV8YYuCFIopRoQWW6ITbnzIvRveBG23ahCjwL8Q4tZQI3tXpI1K/pAP8n4r9GftFV03HmP/wB//wBuL/JQ/OOLMZLDIkk2pGWzDRGLj2hb13v8RFAH19UR3sWdnWJbp8/JJNZWVlLISZMhZjEVLkR2ba5IB2udA6/bU+RwAdgT2a8+RHdtsOvWhmRD5M23NmqZiB8NIB+r9tq9DhhcTbWfIesUYlxDdniDe5U7H2SwWoZNMXMjuSzGS9zzIK23qa8RKzHSwBViDbukiSO4Hjb7q4ZTkeIxAbs4yVF2LnaMBbk3c87XGwudxVpQKtWjcu+UZ2IHLaS20ZsrBPVDczpN+Y/1o7h+OsyPY9tLoViEJlEaRuGv3iOz1BRb1lI5ioOITBZe2mVfwnEIxDgD5NbEabBthcDrqO/IXFJ2NzOaWWNmcsRewCgW8bAc9uvOk5HNOlej9kQNN2rkyrHvLgplkljaZFaHtFb5Nl3CMGOwG+7ctj4VXv8AAoeSVGxOHQoVBMk6gNcX7jWswHXwrjlOYCPDSgfOupXoQQKHZfgXkYRKw0sQ7Cx2AHPdfA7eNxUYBwjfKwHY+GqPixnbG48vJEMBl0qxGaLEKtnKaVdtbEeCgWsedyasvhLJsbjIh2knYxjl3dTMfFtwB7OlRsj4a1dmALA2VBbZV+c3nuCf3FWplUsSII0IAXYD7/v686TxwZK7O8eu1Ew0skbcrFSvH3ormgjkxMBWVQC0iqtmt1cLve3MgHzpAyjLjIURWiUsCbyOFAtbYk9fDx3r67dAQQdwRYjxB518i5jhTBLLHsezZ4SSL30tpv5HbpVMEMkzQO1dM8yRkuU/CZFI0ssQaLUgQsRKmk3BI0sSAfPwodhsAXxEkRdIzcjU7Loupa/evbpseu3jUeMMoJ0nSbb6TbryYjbn0qIzd48uXUDz8a2nu9fRINbqp2LZY5IRJZlSwbSQQwB6dGXa/nQvB45o/VAve9z9lSszX5OLoQLEHn8KF15wAEUe37rUlJD77B9kQxOcyOCCF3521ftNPvCGYyrholEjhQDsCbDvGqxqw+Fmth4/Yf7xpnCNDXEBKYh7iLKZG4zijYpJNIGU2ItIbH2gWo3gc27aNZI5HKG9jdhyNjsd+dV9Pw1JNK7o8feO2q/Wx+ibe2mrh+ZYMKqSMq6GdCSdiVdgbX9lPROc5xDghOoNsFEsxx8qRuwdu6pPPwFVjwhliYjEMjSaJCC0bEE3YG7deZW538G62qws3xaPhZWR1KlGGoG4G2/KlH0d8Ky4qdpIZUD4fQSp1d8PdWCm30b/ABG45gWMBGyLhiL1RzFejtInh+W1ayA2sgAbXawXp7TTVw1Gy4eJSdwtrKe6NzsPKoWO7UzjDuFDP8krMDqTXbmpWxubC999qJ5TKpVkUpqh0pIqm4W6goVbbUhUghrD4g2DgbLi5yZx2RrQ1qLRD2/E13CDw+uo8Uwrr24rQpZuftXTsx+5NaMg8PrNanEiuZxIrsqnP2qLI+hzfZfHf29Ty3rq+ISTa/S9vFhYr8CK5YqKN/XQE+PX4jelrtxGZCjjQhI1sdhbnudjblflWXNgJnSf6xYPgtWDHxNZ1zRA7/yknJsiklzBknQ6dTPIx5Ot9u91uSBbwv4VabYROWnb2n76VIcaGOpVuNQOo7Ft738be34UYxPEsCFQ7aS24uGt72tb662GYF8MYvU8aWQ7FNlkNCuV7qY+CT6P1n76A8Y4KMYLEEKAdB8fEedHHxg5igHGGKvg8QPFD+yhyDqnRc12oVLV5XtZWMnk+8BZM2IRQgLHURYdLkAamOyi/jTRh+HsLhZZ5cY6sIZ0j7MbowMaSHu+s5s1rCw2JO1DOB+Ljh8t7CJfle1Zy506RupWw+cdrb7DzpdzDGtJNLLITJIzAsW3uLC1/gBboLdK2oc7o2jh4/hKPoEppzTO1xDHuaIkWTQL81aRW5DYbbaV5eNQ+JeMncdjhfkcKupECizMjWLq25su67C3Pcm5oPDLcOLm2kgeQ1KdqCytvflsP3+qmZGaDsQ2FcJJPCtWgZNEhOm5GnoSDffyFvj7KY8uyxIEXE4tbqReKDbVKVYA6gfm73t1AudrBl+fNpWmjlLDWmgLsCo0gAd03HS5870jKQKrn/KYau8TXVh532qwfRTl0cjqHYXYE79Spsq+wc6r7E455ZGkexZvWsFUbAD1VAA5CrM9EWXggva5B7p6KCTf3/ZQTE5mIceBG6KXh0QHJPXpCxf4HDhzHsSVjP5qiw+337XrOFJi+/iaT/SjiyzaC5IUAgdAb86d+BsNaJCfC9ZuLaQ9rbT+EIETim7CE3I6V8q8SYpWxc7bMDiJHIvbUDIx5jpY19N5zjewwmJn+hFI4/qqSLed6+VMuxXYOr9nDL3fVkUOm/it9m2rQwEVnOeGyRndwXaXPJ2i7Ayv2NgBHcaQAbgeOxA+FDBa5uL7fXvY/wClS8bie0dn0Rpe3cjXSgsAO6tzblf2k1DA3P7+NaL9KSwK65zms01u1kZ7Ha9vtAoXRDGzjs0Ts1DBiTJvqYHoelhQ+snFf8hTDNllNeSPiCsSRgFWsByubtvzNKlNuTt8jH7D9tUhGpQ5jQCsDFZXPgygnVVLbizKdhYdDS2mHM+Inj0IdMj6Gd5AB2k+hVATqZHAvbbqdqjx4jcURht2k3rA9rKLqzK1jI1xqUg2Nht5CtCBxYbKXzA3S0yvJjNKMLFoUYiNWLr2xChm7pZZLHdbt5i3jVkxejNMNpmwM80eKjHdZypjkPVZFCg6G5Gx+ylXKJ1gZGjW2gqetzpAABJ3I0gKPAbVccUodAynYgEHyIuKpi3kuDgrxm7VK4/0hSDMW/DcOVjV0slh2mHZQtypt30Lgt5ggjwodjSmDzOGXDSiTDYldXO4MbEh09qkXUcwbDxqN6Y4GXMi7CwkjRh7RdW+wH3ikfXbcbHncc7+IPjQh1dkW7Gqv+KUEbWt0IrztqXeE8a0mFiZjvptyA5EjkNulFi9PNOlpN26mdrXhkqF2tatNU2oUnEYsIrMb2UEm25sBc2HWqzZpJR2clxEJNYW+5Ba4DEH2mw5D3WcM8x2mML1c6B8CW/+oP1UpZnNpUEdTt+cbIv9403h2DKXnZCeTYATVhLaVIHQe6+4+q3xrbH4dW2KqSb6dSqwBt4Nt0NcspNzKOiyBR7FjQfbXfHD1fJl+3f6r07eZJ/CbCjZWzCFA4Ctb1QLaRc2FulhYWqBxU/4rN+Z91EpZN6DcTv+LTfm1izn4vqtKPUgqraysrKxFppgyOS0RBtbf/X216xu7n+l91Rcs2S/nTzkuQpAn4XjFISOeNTCVBLakDXdTz2YEL13vYCt6AgRNSD9XFAvwZ0RXZSFkDaCfnBStyPLz67+FFUyKHDwLNjSQzrKEgtZg6raMsOZuzX6AWFzzFROJOIHxMgcjSq6jGo5gFye8erbDy2G1Bs7zWSeaWaQjXITqt6tugHl+/WiTEkAKIxqVrn+byYmVpXY3JJCi+lATeyb/Hx3odBgGkdQtrsyqtyACT5nYDzovk2UCXVJK2iCMgyPvyuBpXb1tx7LjqQKC47E9o4NtKgKqrtsAAOnU2vSU1AgdqYap2OwDwuY5ANW3qsrDflupIq7PR5GuHwd/H9lUQjW5VamU5x+K6QSLi4uDyNMyajVUboVGzmT8IxKr/vJAPcNz9QNW/lp0BUUbAAX8T0qmMjXVj4AOgY/Z/rV65dDdh4AXrBxJLpj2LXgpsFnjaX/AEv4vscpmANi+iIeephqt/VDV814eB3YKiM7Hkqgljtc2Ubnbevoj06JKctJS3ZiVDKCN9N7JY9PlCt//IPzxh5mQhkZlYcmUkEewjcVrYLSPTt/hZcp6y9mw7xtpkR0bnZlKm3sO9aQAXP7+NdcRiXkOqR3drWu7FjboLk3tXKAb0ydwhHYrTM4jpVgp03K6rG2qwNr8r2INvOhwFTsyJ2Fzbc2vtfxt41Fwx7w2vWXidZu5Hj0YudNWVH5KP2H7aVnFiaMYPHlY1AXkPHz9lCiNOK6VpcNEeBoij/Ky/pZP75pVbMmtyHxqdmGcGKeVdIPyjm9/FjTYcgNiOyboZas7gHNe0gMRPeiNh+YeR9xuPcKoBeJZOiL8GP7an5bxpioHEiKq9DdWsy3BKm55G1S/rNohXERbrYV2eknhE5hh7IbTR96Ik2W/UN7RcX6c+lUbhOAMylF1wctr8zoUe4swuPMU9p6XFdRGUeIs4uWYFFUm53A1W8duXSnYZ7GzqiCTtVAJAACEBhYBmZQT4WuSLbUDI4mm6orR1bKVOF+G8VDh0jmRY2UEWZ08b/NJHIijmEyYt6ze5FLH9g+2mrCcOxx2IY7XPMcyBfpfp49amnCJ1N/azH6ias+Z2zHeH5Q2sZu4eP4SXj8pVIpGs+pQCNRX6QB7oHgT16UAZ6cuMsYIYJC6WisNTqVDWJHqjmTfpaqRzvPXEp7N5lj5jVYH3XXlXMxOQU6yfoiHC9J1m0B9T5orn2JLYmOMHcRu4v1YkD7AaXcXibyQR+LqT/bBNSMRIdWDxDEm91Ynn3r2ufeaiY8Ks9yQNLi3vPIVtNsQ1zruIB81nloz9/gSE4cH4jWs5/+d/2UZxR8elLHo/buT/pb/ED7qPZhLyXx3Pko5/Hl76agOYApKYU8hBs0x62MS7SFgznruO4Afojf3k+VRc/P4rLvfuc/HlUPN8Kxnv2cjqyrcqG5gnk1rULzTI3ETSliAFB0lTcbDn51jYkuzvFc1qQtZlBJ5et0rV5XtZWQnU58JZvgIMMWmWRsUJUZNu6EWRGOjprIDC7e7nXDP+LDipnlY2BfUI9yq91VvvzYhRc9be6srKYZintFBDMbShf8IJvufhXPCzRM1pHKLudQXVyBsNNxzNh5XrKyrux0p5KBC0IlxBncTaYcPqGHiv2Ya93LWLNIDsTflt48r2pfLLfmeY6fGvKygPmc7dXDQFIM8f8ATt/Vprg4nw4RVu2w+jWVlSyd7eN/Nc5ocpnDPFeFixfbSswUKAtkJN7knb4VZ+C9MWVoN3luf/iasrKCdXF3NF6Q5AzgFB4u9K2WYrBYmBXl1SRMq3ia2u3cv/WtVENKo5Pf+qaysq7ZHt+E0h0DuF4Z1HJvqNa/hOk9039x8fbXtZV+nk5qMjeS4YjEFudaRvY3rKyqF7icx3UgAClqTRDC5gFVQQNj9EcvbzvWVlQHEGwuLQdCp/8ACkVuo91F8JxFhF1F1ZmLsb2bkTtyNZWUdmJc03QPzQTA0irKlf7WYToh+D/5q1xHE+CkADxXtuL6/vryso/+Qd+xvcfNU91b+4rjJnOXkECIL5hWv9d6J5JxxDhvybtsLAujNpG+y3IsN6ysrv8AIv8A2t7vyp92H7j3o8vpdHWZh7MOD9sgrYelxP8AiJPfhV/ZOKysoTsW4/pb3KzYAOJQbi70gw4yFUaWclbkBY1RSx5Frux23t7TVeTY8ta+9thqubD3mvKyhunJ/SO5FDSNLKYjnWGfCrC7MGCjcLyYeHvoVisxjcIx/KLsTbZh4+2srKYd7QlcKIHLu27kFuHa02LTNl+dZfHZ1eZJT6xVTpYeBU7EX9/nUibjDCm5Be5Fr6TyFZWUPD46aEkg3fPVXnhjmAtoFctFAm4mwxN9z5lag5rn0LxOi3uwsO7asrKaf7Xnc0tIGvZ+UBuCjBBspUrKysrKTi//2Q=="/>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16" name="15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2031" y="3244817"/>
            <a:ext cx="2600325" cy="1752600"/>
          </a:xfrm>
          <a:prstGeom prst="rect">
            <a:avLst/>
          </a:prstGeom>
        </p:spPr>
      </p:pic>
      <p:pic>
        <p:nvPicPr>
          <p:cNvPr id="19" name="18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6996" y="3754494"/>
            <a:ext cx="1081088" cy="1057275"/>
          </a:xfrm>
          <a:prstGeom prst="rect">
            <a:avLst/>
          </a:prstGeom>
        </p:spPr>
      </p:pic>
      <p:pic>
        <p:nvPicPr>
          <p:cNvPr id="20" name="19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1796" y="3906893"/>
            <a:ext cx="1081088" cy="1057275"/>
          </a:xfrm>
          <a:prstGeom prst="rect">
            <a:avLst/>
          </a:prstGeom>
        </p:spPr>
      </p:pic>
      <p:pic>
        <p:nvPicPr>
          <p:cNvPr id="21" name="20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2340" y="4044140"/>
            <a:ext cx="1081088" cy="1057275"/>
          </a:xfrm>
          <a:prstGeom prst="rect">
            <a:avLst/>
          </a:prstGeom>
        </p:spPr>
      </p:pic>
      <p:pic>
        <p:nvPicPr>
          <p:cNvPr id="2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r="30614" b="5028"/>
          <a:stretch/>
        </p:blipFill>
        <p:spPr bwMode="auto">
          <a:xfrm>
            <a:off x="9245743" y="4627385"/>
            <a:ext cx="2687797" cy="2069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AutoShape 18" descr="data:image/jpeg;base64,/9j/4AAQSkZJRgABAQAAAQABAAD/2wCEAAkGBxQQEhQUEBQVFBQUFBQVFBQUFxQWFRUVFxQWFhYYFRUYHCggGBolHBUUITEhJSkrLi4vFx8zODMsNygtLisBCgoKDg0OGhAQGywkICQsLCwsLCwsLCw0Ly0sLCwsLSwvLywsNCwsLCwsLCwsLC8sLCwsLCwsLCwsLCwsLCwsLP/AABEIAMIBAwMBIgACEQEDEQH/xAAcAAACAgMBAQAAAAAAAAAAAAADBQQGAAIHAQj/xABFEAACAQIEAwUECAQEBAYDAAABAgMAEQQSITEFBkETIlFhgQcycZEUI0JSYqGx0XKSweEzU4LwQ5Oi8TRjc7LC4hUWJP/EABsBAAMBAQEBAQAAAAAAAAAAAAECAwQABQYH/8QAMREAAgIBAwIEAwcFAQAAAAAAAAECEQMSITEEQRMiMlEFYZEUQnGBobHwFSPB0eFS/9oADAMBAAIRAxEAPwDoTwUCTD01AvWrQ1vjkMjiL8Li5IfdN16qdV/t6VWuY+QMDxG7Q2wWJOug+pdvNNBc+IsfI1bZMPUOfD09KW62Zyk0fP8AzTyfi+GtbFREKTZZUu0TfB7aHyNj5UgNfT64tlUxyqs0LCzRSgMpXw16eR0qkcxey3DYu78LcQSnU4WU/Vnx7NtSv5j+Gutx9X1HTT4OLivbUw4xwafByGLExPE46MND5q2zDzBNRGTX8/nTpWB7AwK2ArYLW4WmURXI0C1uFrcLRAlHSTcgYWtwtEVKIqUdJNzBqlEWOjJFUhIa6hd2Rkio6Q1IWKjpFQDRGWKjJFUlIaOkVANEZYaKkNSkioyw0BqIqw0VYalrDRkhpbGohrBRVgqcsNFWGlsNEBcPRBh6YLBRVgoahtItGHrYYami4etxh6GoOkU/Raz6LTn6PXv0ahqDpEn0Ssp39Gr2hqO0hMFxiaHQnMo6Nr8juKsOA5kjewfuHz1Hz/eqVHjCNmDDaz6H0fY+tqIZkJs1428G0B+B61rnijLlElNo6WrBhcEEHqNqV4/iKRSZJBYFQQ+46g3A1G1V7hKyobqSF302PxFac18QssbuNiVJHgdRcehrJLHKPp3KRknyWZ4gwupBB2I1FQMVhCPEEehqr8M4uV1hfTqNwfitXPiHMarh8NLLFnjkzI5U99GXQZb7g5W0J8K6OWVpUFxSV2QsbhDxDC4nCzhZG7B2gZwCySBe6Q29wSuu+9fO7pop2uLH4g/sRX09wJopZFkw0iyLsy7SKCPtIdfCuN88cpNh5p8gugmdlt0VySB6DLVcTWtpCzlUUyiBa3C0UxWrZUrTpIOZoqURUoipR44q6id2CSOjpFRkjo6R0GFIEkVGWKjJHR0jpRkgKRUZIqMkdHSOlbGSApFRkjoyR0dI6VsagKRUdIqKkdGSOkbGSBJFR0ioqR0dI6VsdIAkVHSGjpFR0jpWxqI6Q0ZYakJFR0ipWw0RVhoiwVMWKvJZUQXY7etLYSOIK3EFRMHzHhpZOzR2L+AR9PMm1gPOveJ8ejiByd9ultqNNnaoomdhWVTJOZZySbWv0uaym0MTxV7FdwXEWGgN9RoNQNfDer5y9w3twM7FLWujAWb0Nx+V6nScD4PijoGwrk3IBZFv8DdPlardw7gojUGJxIunevrpsb3IrTn6lVsmn8yMMb7OzzC8PCLciwAtpt8v70m5k4OHwxJHum9hfQb+HhereEIQ3Bv/AKb/AJV40AkiK9GUjbxFvQ1g8Vl/D3OAYvg8sbFoszAX1X3h8QNatXL+KbFcKxKObvhpo5BfcI1gb/KSvZ0bUG+dCQGHdYW8GG/remXJvEe1nkw2IVc88Lr2gUK8gUXAJXuuQCxubHTareLat8oGjt7lRVmjYPGzIw2ZSVI9RVgw3NqyDJxCPtAQB20YAlA/GNn/ACocvA89/o0gltuh7kgt+EnX0pJisKykhgVI3BBBHzrZUJ8mN64cEzjnJCzoZsA6zpuQnvr5PHuDVDmwRQkMLEVZEnkgcPC7RuNmU2P9x5GmrcwwYwZeJRWe1hioAA9/GSIaP8Rr5U2mcV7r9f8ApPxIN09n+hRUio8cVdE4XyPBJDM5mDoMrQ4qG7WB0ZZYL3Fu6bb6nWq7xflqbC95wHiPuzR96NvUe6fI2qSzwctF7l/DaViVI6OkdEWOjIlOCgaR0dErZEoypStjJGix0ZErdUoyJSNjpGqJRkStkSiqtK2MjxEo6JXqJR0SksZI8RKkIlYiVIRKWxjxI6Okdbxx1IRKRsajRI6icT4vDhv8VgGtfLcXt4nwFROP8WeNcuHKBusrkWT+FftH46Dzrm2M4arEtLNmZiWY5tz5knWmjC92TnkrZFzfnNZSRGbD/dzeqZiPaFeQ5Y8yXI1b3h8OlReHRRFykRN8rX1vpreqW+jH4mhklpSo7Etbeo6ZDzVDMLRN2Lad17KD/qGh9axpZB3nIsNSxIy2rmZNedobWubeF9PlSLO1yh3gT4Zcp+bEzGyki+461lUy9eUnjSH8GJ9IvAr7rahJgWjN4JGQ/hJH6VX8LzRJmvLZgd+h+NWbBY5ZVzIb+I6j4j+u1ZZ/F5r0xVDdb8IzdHL+4tuzXBKg5ixsPvZZl/ENfmtvzvTfA88xHSWN4z4qMy/lY/lSfNWkmHV9wP602L4hhyuska+aMaeSPDv8RjNwaDFO0mGxKkuSTGxGhJudNxqfCkjcHkwWMw0smmWUaqbqVb6tr+jnpWr8KDaob/DWpow8j4VldmZo5O6WJayuump1sGT863ZMSgtUWUx5db0tCjmHDdji5lGn1hYW8Gs4t86ccCIxK5JiHYEBBIL6eTe8Dv1oXO8eZ4Zv82FSf4l3/UUv4LKqut77ixHj5+VX9eJPuIvLkaY14hyLnJMYKi47rEFf9LjXx3HXeqRzRy0+DYZgbNfcbfA7H412SLiAUC+x+YpZzTd4SYjmNxZSAysPtBkOh0qOHqpqST4Hz9JCcXXJyvkrGHD42FrkKziOQXNmV7p3h1tmv6VcpMW2DlaI3AuQysAY3XYEqdGFJuP8MwysuXNCXQOrqCUuSd4z3l2Hun0q6cWgXEorsAySIrh1v3SQASDva48KxfGm3GGaHY7oMEvNjb37FZx/L8ExvARBIRojH6h/DI26a9Dp8KreM4fJA2SVCjeBG48VOxHmKtXZGEiOXvRk/VyDx8PI+XWveIRO8MsTkt2YE0ROtgDZ8p8Mr3t+Gp9D8RlNqM977j5cOlu1TKiqUVVrcR1uq17Nmc8VaMq16i0VVpWxkeKtGRaxFo6JStjoxFqQi1th4C2igsfBQT+lNcLwKd/sFR4vZfyOv5VNySHSIEaVKSKwudB50hx3NEcOiWJ1/wB3qrcV5xdr62ptPuTeT2OhYjiUUW5ufAUg4vzYmVlByqRYkWJt13rmmM5kY31uaSYjibMCCd96VyjEKU5FyxnNyOxSFLxopLM4AFh4AbVV+I4qGa7KzI33SCR6Up7Sy2HUi/wG1DBqLytlY4UnY75WJWR2Gto2HqdqSze8fiakYTGtEHCaZwAT1t5VFNK2tKQ6j5mzy9ZWV5Uxz2srysrjjptqNhcU0RBQkEG+leiOt4cNmPgALsQL2Ubn+nxIrxUn2P0zLolBqatd7LTwrjPaKDICNGOYDQ5SAdOhuRa2+u1q0xXE2fRe6vhfU/E1Ajw+UWsAfnYC+Vb9bXPqWPWtrV9D0XQwxpTkvN+x+WdfLF48lgVRvYmYPGFTY7VaOEYst2inW8ZYX11QhtPTNVKqxcsz2kjJ2DZT/CwKn8ia3ZI3FmWDqSY2xeWXBKWF+xmaM76A6jX1WkIwgvdDarbxGWPCyPFkQxyBXKPcjw018R+QqC0WEk+zJEfGNgy/Jv2rPjnSKzjuQ/p5KgSHUaXHltXmG4goYXbS4rebgGb/AMPiY2P3ZLxt/X9KW47gmKj9+AsPvR9/17uv5UVDG+4fEmuwDmXi6TrkVALMNdzlG1j0qXw/jq4fAwu+a0czwllFyoe8i3trbcaVW54xcjVW+62h+VQeOc4SYZ3gwcYiQlSGszSSELoxYnfU7DSpdcoRw6Ke4/SKeXK5J0dbTCpiIVawZJEDfdax11U21HzqBHgOzcBmVou8pJYZgGBU6eNmrkcOL4pMpdUxTgbkK5sTtfrUR3xw1ePEgDcmOWw9bV4qxKMtUYtHqSxxltKVnRjy3KToYj59omv50ROUsQdgn/MT965lFzBMv2zp51LTnDED/iHTzrd/UJd0R/p8ezOmQ8oS/beJP9RY/kP60xg5LHWceifu1crj5yxHVr/HW1S4efMQLIl2ZiAoFyzHwAGpPkK77c2H7Ckdbw3KmGT32Zz8co+S/vTCLhWHT3IVPx7x+bXqrcIjmSMSY6QK7C/Yp7y9bO17X8q0x3MLWsvcG17i9F5pNbirDFFm4px2LCrY2v0Rf7Vyvmf2jYoOQvcXpbwouO41EhJY5jvcm9UPmfmJZLhQPI9azzcpbI0QUYlexvF3JIv1P60ubEk0OR7knxrWtjlJ8mHRFPY2LVqK8r1aUJleisNZauOPL17WBDWwgY9KJxpesqQcG1r2NvGgFfh8xQOPK8oy28RWVxx097qfQEEbEHYg+FNMBFYXv7pGYW3ktfL5hAQf4mGndvTTmjgb4SYGJB2UjExZ9FhlOuh2AvrY6beFLuH4hGjjBIVsg3a4bVrksfdcm5IPjvrWfpOnSzVPsfSfFfijydGni+9s3/Pw+pKz1lxWPCRuCPj1HiPEVpkr3z4k3yCmnB4jZreR+V/3pSqHp01JOgA8SToB5mpfK2K7Z5SlzGgVQ332JJZh4DQW8gD1pZSrYKV7ll9ocGdcPMOqlT6gMP8A5VF5BVZHkjlUPdAy5uhU2Nj0vmHyppzBKP8A8Yzk27AhifAK1jf/AEtVQ5O5miGLhAljOdslrgE5wQLXPjasbyJRcHyaVBuSkXBPor7pLEfI5hf4G9Gh4eBrh8UV8mDL/UD8qr3NGKkXESwxAoFYEvYktnGbu9AADqfTwumGFfcOzEEqLM2bU2LZWOpHhYafGraYtXb/AHMznJPj/Bfp8LiWFpI4MUv4ghPzNqg4bDwQSiR8JLCwBBKFmjIYEG6nS2vSk2Gx7xWJbOt7akB/9JFgw0PmascPFCkZlM2WMDMWc90D169Lb0soVG72+g8MuqVU7+ot5XxB7Z4ycwdWC33LKcy367XoHNvNseCPZRDtcSdMq3KoSbAWHvMfCqdzj7VGkumDAQbGcqBKw62+6D86Ucn8Kxpm+l9kRkSR0aTusztG4Uop1Y3N687P1Le0Nvn/AKPTw9NGFPJ9AvHOG8RnOeXCSm/Xsrn9L0rwXJuOxDgDDNGv2mkUxqB8rk+QBrocftUVh9agQjcE9ethvVX5g9pZdSsHd0sCOnmKzqMOU7Nmqb2exE//AEiSIk4vERQRjr/iOw/CgtbfqR8K3h4rh8HcYFDnIIOJlIaUjqF0tGD4Lb1qnT8VklN5XLHzNC+l2oU+wNRao+apVuWYt8daV8T5okkuL2onD+UcdioRLDCSje7dlVmHRlViLr4HrXuB9nuOlPejWIdTI4/RbmqxxyZKeWKKxicex3NLzdyAASTsBqSfIV1zhfsojBBxMzP+CMZF9WNz8rVeuDcDgwihcPEsY8QLsfMsdSfWtEMNGeeVPg4ens/xn0V8S0ZXLlKxEfWupPebINVt4HU66Uv4fyjjZ/8ACw0x8yhUfNrCvpZBRlqmhEtRwbh3sjx8lu0EUI/G4Y/KPN+tWfh3sQXfEYs/wxR2/wCpm/pXWEqQldpR1lK4Z7I+GxWzxyTEf5kjW/lTKKnYn2V8MkN+wKH/AMuRwPRSSKtqUdDQoJT8H7KeGRm5hZ/45ZCPkpFWDA8pYGH/AA8JAvn2ak/NgTTVTRFNAJiwqBYKoA6WFvlWjYKI7xofii/tRQa2oHEQ8Lg/yYv+Wn7VlS6ygcVzF4btkMcvfRtwdfXXrVc4xyWskWWAKsgZ2vYDNmN7G21ulXW9+n61hv0X/fyrTtd1uQUpadN7exwrFpi8E2VhIgF9Dqh+AN1IqLJzPN4Rf8pR+Q0/Ku9yrmFnizA9CLj9KXjlbBObvg1B+Bt8hXObQFFM4fDisTjnEQLP+BQFQa7lVsLfGur8ucJGEhEZVWbd2sdT8b9KtWH4JFCLQRoi+CgL/wB6K2BvfT4UFOIXCQuTCLPh8RAyDLJGyle9Y5lKnrcdNq4Kk+GjkVjhGV42VlyTyaMpDLYMrdb/ACNfR+Ew5Rr20trqK4Hz1xoYLHYiFsKrDtDlbtLZg3eU5ch6PWfKtUrKQtROrcwRGV4J0sFkiDAlSe8bZb2I2DE2/aoEaEImZL5iDcd7SzEEXtY3u2lzeh8D5ojPBYsXMpQQkxsinMQRJ2SC5HXNH0+1UXifN8ULRqqiQGNGNiBluvdFwCLkHan8VKIvh+YYtgEZmdSwbu3W5sctjqpFxuRf9aj4jhcbo0E6scPIe8SbMrbh1YeGuvltWqc34dtJEZb731AO246WIN/OrHIVdBlUPdAwF9/taG2+v96WGZS2bs6WKvNHZoQ8v+zHAYZsxVp2OxxBVwt9sqhQt+tyCaNJjEBCyiYOgEbZMhDFO7exN76Cn3DcXdCLaobW1uPDelXGMyyYhYFUSy4cyRMRf6wKTppodH9bU08WOUakrXP0OUpSatnKfarjcKshjhQNNcGaUgAghbZAFNjucxN9R5Up5e5MEwzYhnjvayLYMB+LMND5Upw2DkJMzIz5QZFXK3eYd7vG3hc+ldk4ehxgixOTKs0CSSm9ssqgpKgXxuhPrrU+mxwXrNHUZJJKOMqfHuC4LheFLdiHnlBSLtvrCoFs8hU6A9Bpv8KpXCMGUyYyeMNhxIQvaaRyuouQfFRcX6HUdCKtD8ExXHMe2cdjEugz3W0aaKkWb3mIG+25Ndg4Lg1WFYliyqiqAltFKfVsPiVyHzuTXKOpuXHyGnPQlC7fdmcMnWaOOWIWR0VltsAwBA9L29KNPAsa5rBlc3II9031sfn8q8EUSJchIySIw+XKQ5OVNQLi5yj1rcYeRQBIcwP4ibX23Hj+tVTMzVkMx+A06eNehalQw6kWGhsenwOnr8q9aAaAAg9b/tTKTumdppEcCiLXhW29eiicEWjKaApoitQCSUNGQ1GU0ZWpWEkqaIDUdWogagEMDWwNCBra9AIS9ZWl6yhRxQG9qN/dwxPxk/ZaG3tLlO2GQfxS/wD1FDm5X4VBb6RjgLi4zTQpcbXGmux+VRziOX4t5+0Pk07/APsFq11i7Rb+pmfid2i48rcwvjYZWyxrIhIVVbMuq3W9j43HpVZHPeIbY4YeNhISPTXzrzAe0DhOEzfRVk71s2SNtbXtcuR4mgt7RcFGbwYHQ7NaFAfVbm/x1rD1PS5skv7bcUXx54RXm3DS854kKWzaKCTkw0rHewIuNdQw9PjSZ+N8Ymk+rbGIhAYWwcRNjbL3ipAPvXB1GlN09ppbRMOieGZyR+Si1etz3iibZY0J1HcY3Hq350mPoc0V5p7/AM+YXng3aQCCLjDixfFG4PeYYWM/IAfp0qvcwcnY0nt8SCzv3C0kyE6obe7GSBcD4Wq5Lx/FkgO2QkXAsigj8JO/zrTivEGkhbPLmtla2vQ69N7Xqq6Zx5d/md4ifYrPs6i7fAcU4eAQyoWW7ZiZCGU266NGnQb1zD6Ub5itjYMNGUCw0t0vpfTeuq8jq2H402o7PERsLWA72UPqeusbfzGuYcf4a+G4licOiuQk75ViDk5GOZbIu4ysKilqVewzR7DxMyKVOzMd9LWVbAb290V0DkjmE5libNqS0b+diSHubeGlutIOG8pvLqMHjm1vfsUhsfJmKn1q34bkicjNJh+yGWxaTERqbbAt2Y387386lLG07iMqLTwSUpIVJBVwSjDQ3LmykfAHX8hTbE4Zi0Eisq9k5DZ2ygqbG3mfeFVvgnDEispxGFzxuGXI8mIYXYbi4K7EC2guauGJdMjKpuTa3d0uD51swqblxsQyOKjzuc/n4AYRiApwky/WSJH32k7IsviLaAHr1NIuS2lOFlwZKxHDYo5VZhErwupBsWIDEOga346vvCmLYlmJGUfVkWHXQnbb96kY7G5Awsq2NrnxBsf0rJll9lzRcI2m+R82aWTG5y5Qn4RgDmGYxsMrC6lmy9cysqkXFgd/GnqTO6FXIZ1ysrKJAWFtySovpbXypFBxoiQZmLKG2AFsp0I89L01DGNBbRo2eO/mpuPmGPyr0Oq4tbiQSUYtd0eY6EywTxZiCyEo2+R1IZGAv0Iv6U9DCSMX3KjXpmsD+t6WriVJ18Rc+IIsbf760Ht2jGTNYKSNLX38ahiTkhm6GOFxIIIIsR4n5/KhvidR5C1wd6VNih8fOtDiL1o029xLGMs1zc/lQ+0qEJKIslGg2TA9EVqhq9FV6FHExWoytUJXoqvQaCTVeiK1RFeiK9LQSWGrYNUYPWwehQSRmrKDnrK4NnyxwjEMbRZO1RmH1WvvE2BQjVG8xv1BGldAx/sgxC64eaOQfdkujDyJAIJ89K5i/EJGFi7W+6DlX+VbCpfDuNYiAgwzzR22ySOo+QNq2PVzF0ZPL97cnT8PEDvHNKodGKMIw0lmU2Ivou46GmHBuMw4Z8wiM4IIZJiqowI+4A2o6G9LJsQuKJaRhHOxLM50ikYm5L/5bne47pP3d6hTRNGxWRSrDcH8iPEeY0NUTtUyDVbxLpiuKQSsGwkIg070bMZO9c6xs+lrW0sDp1qVFxyVkETsSg2Q2GW33Ta69dNvKqPDLT/hc/aMqvmNyBmUXcD4fat4UXFJAjNtlkwkp+ycw+71Hp/UU9wIDoSx7trEXGex0OUH3/8Ae1LsbwN8EUeOVJgW7jxHRGFiM3n4C9tD8CUztM2ecqGsASoC3t1KjS/mKi6lwXXl5I/MXDsRhmwGKgyyd4k6hQGjIIVmZhowMg0B2PlUvE858UkF0MEIJ+xGztsdbvodvCrXw3DfS8GYlyuY5AVzHTXW9x8WoK8IjhH/APTiUQ69yEDMb+JIuT52rxM8M/iuOPg3QlHSnIR8pz47FTumKxWII7LNHYRxI7jwCDbQ3Hw2qZxHhsc2FzyhXkhlBLnvNlcWAJPn+lT4eJYXDnNhoCzi4Ekp1Fxrbci/pQOEHtTPHYDt43sBtnF3Xfw1r0enhkhDzmXK1PZFcww7CQSYc2OzDoR108NBdfUWO9z4bxtcRA0kY76KcyeDWNteq3B18jexBFU3D3ub2tfu2vcCw97zvm9Ldac8rSIuJ7Mj/wARG4YdCVF7keNswv8AtWqapWjPjabpjXg6fVhtbv3zfz20sOgFQOYOBNJOZM6IjhXuxJNyoDhUFydVv03ppw7E3Zo2FmQsrDpptbrqPl8ryOMm0Qb7rZT8GFx6XH51mcVKjTurEWH4XDH7waQ+LnIv8iHMfUip4xqd/OM2YhtCFFxcedhY0im4iOlQpMYTuat4SaoXUyxS8YI0Syj8O/8AMdagviydzSft6IklMoJcHarGYmoqyUuSSjLJXUEYrJRFkpeslFWSloNk9XoqSVAWSirJQoaxgr0ZXpeslGWSlCT1eiq9QVeiq9Cgk0PWweoivW4ehQSVnrKj56ygcfKANbhqEK2U1rTMzQdCab4DE3URzDtIxsCbMnnE/wBn4aqeopTEfCmTIsA+u1k/yQbFf/VP2P4R3vHLT7dyTUux0vC+yNmVJI8Qjo6q65kZWysAwuASL2IqttiFhukSkbqzH3jbQ3PQeQ9b0uw/tE4ggCpiWVVAVVCx5VUCwUArsAAKjz8UGLJMjCKZiSW2ikJNyWA/w28xdT4LvU4616naDNRryqmOIeJlftBfIa/96lx8TRvd978R7p+Hh61T5onjbK4IO+vUdCDsR5jSmPDcPJIbIpPwBqrSe5GMmnTOq8hvIzTwyKyCaHu3BUFgCRlPXRifSoKr86n8qcRkwow0OIeMKraB9ZF7QkALY6Czf9RqdxONYppFVNQxN2273e0HrWeL8zNUl5ULMPhma9h+3zqdw8CGRGLXKsDZRfS+tzttQjKWPeN/IaD5VHkxIUeApnuKjXimF7LESr0zkj+Fu8v5EUshxoTFrIP+Cy/3/IsKsXEIknWLESTRxRmIK5bVy6EqciDVjYCkS8Zgwtxgo7uTc4iezOT4onupXepUIoOMmy58fwCiTtWkWFTY9oTrcfdUasfIUg43zUjRmKJSwNs0r6E2N7qg218flVPx3EnlYtI7Ox6sbn+1RTNejDBXJSWT2GL4ivBJUESURXq1CWMEkoyyUvV6KslK0MmMFkoyyUuWSirJStDWMVkoqyUvWSipJS0NYxSSjrJS5JKMklLQRij0ZHpeklGSSloaxgslFV6gI9GV6Wg2TQ9EV6hK9FV64JLzVlR89ZQoJ8t5h4ipOBwjzE5Boou7k2RB4u2wH+xevrFODYcajDwg/wDpR/tXKPb7isq4WBAFUs8hAAAuoCjQfxmhDNqdJHSx0rZzE45YdMPq+zYgghvC0A/4Y37x7xv9nal169ihJqZFEi6sb1oSISkgEMRbYU2wnCSdXYIPEm1BinY6RLtueg+J2FbCLN77Fj91dv5jp8gaeyMtyxYPiOGgUIQ2J10Q6IpPVDupPlv1Bq9cu8CfiEWeGdcPFmyvEsdpV20Zg2twQQdN9q5ajhBpZR+Hf1Y610T2Zx43s5HwUa5ZXRM81xGoUEmQdX94KLX6+FTyqo2mNidyprYX4xDFNIHFpFcg5tbEHSw8Nrb6Wq8cyYsN2M42mhR7+dtf1FB4scHhX7TiDrjMYBqsaBE0tYMinLp4tc+VVHmTm2TGFbqsaJcIifZB/Fudh4DyoQTm06KOop2TMVxYDY60rxnECSddN/nrSR8XQZsVe3wt8v7WrTHGRcxjJi/OgnEXpf2tbB6pQl2TRJWweoYkrcSVxxNV6Ir1CV6Ir0tBTJqyUVZKgq9FV6WhrJ6yUVZKXq9GV6FDJk9ZKMklL1ejJJS0MmMEko6SUuWSjpJSNDpjFJKMklLkkoyyUtBGKSUVZKXpJRVkpaDYwWSirJS5ZaKslCg2T+0rKh9rWUKDYrx/tmwsTugw+IYozKb9kveUkH7Z6g1V+ZeMYfmEosJ+jYqPN2Uc5UJOGtdVkGivcCwO9V32h8JWDimMUmwM3aBVFzaRVk3Og94+NKIEt7gC/i3b+Y7elqlCCW6GlPsweJ4ZNE7JOphZTYrJdT6Luw8xpRIcMo2GY+LaD+Uf1PpVlg5mhljWDid5VUWjxA1xEI823kTyOvxqdh/ZzjcS6/RWibDSLmTFZrIVP4PezeQFtNxV1NfeIOH/AJKhLIAO+22w0AHwA0p7y1yljeIkfR4skX+fLdI7fhNrv/pB9K6NgeSOF8GUS49xiZrXHagML/8AlwC/Ubte3jSrmT2nSygphB2Ee1x/iEfEaJ6fOipSl6V+YdCXqJ+H5T4ZwgB8dJ9LxA1EZAIB6ZYb2Av1cmlXMXtEnnGSH6iLYKh7xG2rdPgLetUXEY0sSWJJO5JJJ+JO9Q5MXVoYVdy3ZOWTsthlLi6iSYylzTk14GrQkiDbJhxF69EunrUPNW4am2E3JgkogkqCHogegcmTRJW6vUISVuJKA1k5ZKIslQRJRFkoDE9ZKIr1AWSirJQYUyeslFWSl6yUVZKUYYLJRlkpcslFWSlY1jFJKMstLVkoqyUo1jJJaMktLFloqy0rQUxostFWWlazUQS0tDWMxLRFmpYs1biahQRp21ZS7tqygGyp+3c24sbaXw8N7aX98VQe2a3vH5msrKzw4KSLn7G8Ik3E41lRJBlc2dQwuLWNj1r6U4gcsUhGhCPa2lrKbWrKyllyGPB8z8SnZ3ZnZmYsbsxJJ16k70ukNZWV6SMkiFKajmsrKqifcytqysogNlrYVlZXCM2FbVlZRFZ6tbisrKByCCirWVlAZBFoi1lZQYwVaKtZWUoyCCirWVlBjIItFWsrKUIZaItZWUoxupogNeVlBhQUVsDWVlKMbXrysrKAT//Z"/>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18" name="17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9377" y="4040243"/>
            <a:ext cx="2466975" cy="1847850"/>
          </a:xfrm>
          <a:prstGeom prst="rect">
            <a:avLst/>
          </a:prstGeom>
        </p:spPr>
      </p:pic>
    </p:spTree>
    <p:extLst>
      <p:ext uri="{BB962C8B-B14F-4D97-AF65-F5344CB8AC3E}">
        <p14:creationId xmlns:p14="http://schemas.microsoft.com/office/powerpoint/2010/main" val="255417839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fade">
                                      <p:cBhvr>
                                        <p:cTn id="7" dur="1000"/>
                                        <p:tgtEl>
                                          <p:spTgt spid="1036"/>
                                        </p:tgtEl>
                                      </p:cBhvr>
                                    </p:animEffect>
                                    <p:anim calcmode="lin" valueType="num">
                                      <p:cBhvr>
                                        <p:cTn id="8" dur="1000" fill="hold"/>
                                        <p:tgtEl>
                                          <p:spTgt spid="1036"/>
                                        </p:tgtEl>
                                        <p:attrNameLst>
                                          <p:attrName>ppt_x</p:attrName>
                                        </p:attrNameLst>
                                      </p:cBhvr>
                                      <p:tavLst>
                                        <p:tav tm="0">
                                          <p:val>
                                            <p:strVal val="#ppt_x"/>
                                          </p:val>
                                        </p:tav>
                                        <p:tav tm="100000">
                                          <p:val>
                                            <p:strVal val="#ppt_x"/>
                                          </p:val>
                                        </p:tav>
                                      </p:tavLst>
                                    </p:anim>
                                    <p:anim calcmode="lin" valueType="num">
                                      <p:cBhvr>
                                        <p:cTn id="9" dur="1000" fill="hold"/>
                                        <p:tgtEl>
                                          <p:spTgt spid="10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anim calcmode="lin" valueType="num">
                                      <p:cBhvr>
                                        <p:cTn id="34" dur="1000" fill="hold"/>
                                        <p:tgtEl>
                                          <p:spTgt spid="20"/>
                                        </p:tgtEl>
                                        <p:attrNameLst>
                                          <p:attrName>ppt_x</p:attrName>
                                        </p:attrNameLst>
                                      </p:cBhvr>
                                      <p:tavLst>
                                        <p:tav tm="0">
                                          <p:val>
                                            <p:strVal val="#ppt_x"/>
                                          </p:val>
                                        </p:tav>
                                        <p:tav tm="100000">
                                          <p:val>
                                            <p:strVal val="#ppt_x"/>
                                          </p:val>
                                        </p:tav>
                                      </p:tavLst>
                                    </p:anim>
                                    <p:anim calcmode="lin" valueType="num">
                                      <p:cBhvr>
                                        <p:cTn id="35" dur="1000" fill="hold"/>
                                        <p:tgtEl>
                                          <p:spTgt spid="20"/>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1000"/>
                                        <p:tgtEl>
                                          <p:spTgt spid="19"/>
                                        </p:tgtEl>
                                      </p:cBhvr>
                                    </p:animEffect>
                                    <p:anim calcmode="lin" valueType="num">
                                      <p:cBhvr>
                                        <p:cTn id="39" dur="1000" fill="hold"/>
                                        <p:tgtEl>
                                          <p:spTgt spid="19"/>
                                        </p:tgtEl>
                                        <p:attrNameLst>
                                          <p:attrName>ppt_x</p:attrName>
                                        </p:attrNameLst>
                                      </p:cBhvr>
                                      <p:tavLst>
                                        <p:tav tm="0">
                                          <p:val>
                                            <p:strVal val="#ppt_x"/>
                                          </p:val>
                                        </p:tav>
                                        <p:tav tm="100000">
                                          <p:val>
                                            <p:strVal val="#ppt_x"/>
                                          </p:val>
                                        </p:tav>
                                      </p:tavLst>
                                    </p:anim>
                                    <p:anim calcmode="lin" valueType="num">
                                      <p:cBhvr>
                                        <p:cTn id="40" dur="1000" fill="hold"/>
                                        <p:tgtEl>
                                          <p:spTgt spid="19"/>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anim calcmode="lin" valueType="num">
                                      <p:cBhvr>
                                        <p:cTn id="44" dur="1000" fill="hold"/>
                                        <p:tgtEl>
                                          <p:spTgt spid="22"/>
                                        </p:tgtEl>
                                        <p:attrNameLst>
                                          <p:attrName>ppt_x</p:attrName>
                                        </p:attrNameLst>
                                      </p:cBhvr>
                                      <p:tavLst>
                                        <p:tav tm="0">
                                          <p:val>
                                            <p:strVal val="#ppt_x"/>
                                          </p:val>
                                        </p:tav>
                                        <p:tav tm="100000">
                                          <p:val>
                                            <p:strVal val="#ppt_x"/>
                                          </p:val>
                                        </p:tav>
                                      </p:tavLst>
                                    </p:anim>
                                    <p:anim calcmode="lin" valueType="num">
                                      <p:cBhvr>
                                        <p:cTn id="4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1000"/>
                                        <p:tgtEl>
                                          <p:spTgt spid="18"/>
                                        </p:tgtEl>
                                      </p:cBhvr>
                                    </p:animEffect>
                                    <p:anim calcmode="lin" valueType="num">
                                      <p:cBhvr>
                                        <p:cTn id="51" dur="1000" fill="hold"/>
                                        <p:tgtEl>
                                          <p:spTgt spid="18"/>
                                        </p:tgtEl>
                                        <p:attrNameLst>
                                          <p:attrName>ppt_x</p:attrName>
                                        </p:attrNameLst>
                                      </p:cBhvr>
                                      <p:tavLst>
                                        <p:tav tm="0">
                                          <p:val>
                                            <p:strVal val="#ppt_x"/>
                                          </p:val>
                                        </p:tav>
                                        <p:tav tm="100000">
                                          <p:val>
                                            <p:strVal val="#ppt_x"/>
                                          </p:val>
                                        </p:tav>
                                      </p:tavLst>
                                    </p:anim>
                                    <p:anim calcmode="lin" valueType="num">
                                      <p:cBhvr>
                                        <p:cTn id="5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Capitulo I: Planteamiento metodológico</a:t>
            </a:r>
          </a:p>
        </p:txBody>
      </p:sp>
      <p:sp>
        <p:nvSpPr>
          <p:cNvPr id="3" name="Marcador de contenido 2"/>
          <p:cNvSpPr>
            <a:spLocks noGrp="1"/>
          </p:cNvSpPr>
          <p:nvPr>
            <p:ph idx="1"/>
          </p:nvPr>
        </p:nvSpPr>
        <p:spPr>
          <a:xfrm>
            <a:off x="1141412" y="1987826"/>
            <a:ext cx="9905999" cy="4664765"/>
          </a:xfrm>
        </p:spPr>
        <p:txBody>
          <a:bodyPr>
            <a:normAutofit fontScale="92500" lnSpcReduction="10000"/>
          </a:bodyPr>
          <a:lstStyle/>
          <a:p>
            <a:pPr marL="0" indent="0">
              <a:buNone/>
            </a:pPr>
            <a:r>
              <a:rPr lang="es-MX" dirty="0"/>
              <a:t>Problema general</a:t>
            </a:r>
          </a:p>
          <a:p>
            <a:pPr marL="0" indent="0">
              <a:lnSpc>
                <a:spcPct val="100000"/>
              </a:lnSpc>
              <a:buNone/>
            </a:pPr>
            <a:r>
              <a:rPr lang="es-MX" dirty="0"/>
              <a:t>¿De qué manera se puede analizar y monitorear el tráfico postal en tiempo real de los diferentes tipos de envíos para la toma de decisiones de la de la empresa Servicios Postales del Perú?</a:t>
            </a:r>
          </a:p>
          <a:p>
            <a:pPr marL="0" indent="0">
              <a:lnSpc>
                <a:spcPct val="100000"/>
              </a:lnSpc>
              <a:buNone/>
            </a:pPr>
            <a:r>
              <a:rPr lang="es-MX" dirty="0"/>
              <a:t>Problemas específicos</a:t>
            </a:r>
          </a:p>
          <a:p>
            <a:pPr>
              <a:lnSpc>
                <a:spcPct val="100000"/>
              </a:lnSpc>
            </a:pPr>
            <a:r>
              <a:rPr lang="es-MX" dirty="0"/>
              <a:t>¿De qué manera se puede integrar las fuentes de información del tráfico postal?</a:t>
            </a:r>
          </a:p>
          <a:p>
            <a:pPr>
              <a:lnSpc>
                <a:spcPct val="100000"/>
              </a:lnSpc>
            </a:pPr>
            <a:r>
              <a:rPr lang="es-MX" dirty="0"/>
              <a:t>¿De qué manera gestionar la información para el análisis y monitoreo en tiempo real del tráfico postal?</a:t>
            </a:r>
          </a:p>
          <a:p>
            <a:pPr>
              <a:lnSpc>
                <a:spcPct val="100000"/>
              </a:lnSpc>
            </a:pPr>
            <a:r>
              <a:rPr lang="es-MX" dirty="0"/>
              <a:t>¿De qué manera la extracción de conocimiento del trafico postal puede mejora la toma de decisiones?</a:t>
            </a:r>
          </a:p>
          <a:p>
            <a:pPr>
              <a:lnSpc>
                <a:spcPct val="100000"/>
              </a:lnSpc>
            </a:pPr>
            <a:r>
              <a:rPr lang="es-MX" dirty="0"/>
              <a:t>¿De qué manera una herramienta de análisis de información puede mejorar el proceso de análisis del tráfico postal para la toma de decisiones?</a:t>
            </a:r>
          </a:p>
          <a:p>
            <a:pPr>
              <a:lnSpc>
                <a:spcPct val="100000"/>
              </a:lnSpc>
            </a:pPr>
            <a:endParaRPr lang="es-MX" dirty="0"/>
          </a:p>
        </p:txBody>
      </p:sp>
    </p:spTree>
    <p:extLst>
      <p:ext uri="{BB962C8B-B14F-4D97-AF65-F5344CB8AC3E}">
        <p14:creationId xmlns:p14="http://schemas.microsoft.com/office/powerpoint/2010/main" val="4243663501"/>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Capitulo I: Planteamiento metodológico</a:t>
            </a:r>
          </a:p>
        </p:txBody>
      </p:sp>
      <p:sp>
        <p:nvSpPr>
          <p:cNvPr id="3" name="Marcador de contenido 2"/>
          <p:cNvSpPr>
            <a:spLocks noGrp="1"/>
          </p:cNvSpPr>
          <p:nvPr>
            <p:ph idx="1"/>
          </p:nvPr>
        </p:nvSpPr>
        <p:spPr>
          <a:xfrm>
            <a:off x="1141412" y="1987826"/>
            <a:ext cx="9905999" cy="4664765"/>
          </a:xfrm>
        </p:spPr>
        <p:txBody>
          <a:bodyPr>
            <a:normAutofit/>
          </a:bodyPr>
          <a:lstStyle/>
          <a:p>
            <a:pPr marL="0" indent="0">
              <a:buNone/>
            </a:pPr>
            <a:r>
              <a:rPr lang="es-MX" dirty="0"/>
              <a:t>Objetivo general</a:t>
            </a:r>
          </a:p>
          <a:p>
            <a:pPr marL="0" indent="0">
              <a:lnSpc>
                <a:spcPct val="100000"/>
              </a:lnSpc>
              <a:buNone/>
            </a:pPr>
            <a:r>
              <a:rPr lang="es-MX" dirty="0"/>
              <a:t>Desarrollar una solución de inteligencia de negocios en tiempo real para poder analizar y monitorear del tráfico nacional e internacional de la empresa Servicios Postales del Perú.</a:t>
            </a:r>
          </a:p>
          <a:p>
            <a:pPr marL="0" indent="0">
              <a:lnSpc>
                <a:spcPct val="100000"/>
              </a:lnSpc>
              <a:buNone/>
            </a:pPr>
            <a:r>
              <a:rPr lang="es-MX" dirty="0"/>
              <a:t>Objetivo específicos</a:t>
            </a:r>
          </a:p>
          <a:p>
            <a:pPr>
              <a:lnSpc>
                <a:spcPct val="100000"/>
              </a:lnSpc>
            </a:pPr>
            <a:r>
              <a:rPr lang="es-MX" dirty="0"/>
              <a:t>Identificar las diferentes fuentes de información que alimentara la solución.</a:t>
            </a:r>
          </a:p>
          <a:p>
            <a:pPr>
              <a:lnSpc>
                <a:spcPct val="100000"/>
              </a:lnSpc>
            </a:pPr>
            <a:r>
              <a:rPr lang="es-MX" dirty="0"/>
              <a:t>Seleccionar la tecnología para implementar la solución.</a:t>
            </a:r>
          </a:p>
          <a:p>
            <a:pPr>
              <a:lnSpc>
                <a:spcPct val="100000"/>
              </a:lnSpc>
            </a:pPr>
            <a:r>
              <a:rPr lang="es-MX" dirty="0"/>
              <a:t>Diseñar una arquitectura personalizada para la solución.</a:t>
            </a:r>
          </a:p>
          <a:p>
            <a:pPr>
              <a:lnSpc>
                <a:spcPct val="100000"/>
              </a:lnSpc>
            </a:pPr>
            <a:r>
              <a:rPr lang="es-MX" dirty="0"/>
              <a:t>Diseñar los reportes de fácil visualización conforme a los requerimientos de las áreas y/o departamentos interesados.</a:t>
            </a:r>
          </a:p>
          <a:p>
            <a:pPr>
              <a:lnSpc>
                <a:spcPct val="100000"/>
              </a:lnSpc>
            </a:pPr>
            <a:endParaRPr lang="es-MX" dirty="0"/>
          </a:p>
        </p:txBody>
      </p:sp>
    </p:spTree>
    <p:extLst>
      <p:ext uri="{BB962C8B-B14F-4D97-AF65-F5344CB8AC3E}">
        <p14:creationId xmlns:p14="http://schemas.microsoft.com/office/powerpoint/2010/main" val="4128019661"/>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Capitulo I: Planteamiento metodológico</a:t>
            </a:r>
          </a:p>
        </p:txBody>
      </p:sp>
      <p:sp>
        <p:nvSpPr>
          <p:cNvPr id="3" name="Marcador de contenido 2"/>
          <p:cNvSpPr>
            <a:spLocks noGrp="1"/>
          </p:cNvSpPr>
          <p:nvPr>
            <p:ph idx="1"/>
          </p:nvPr>
        </p:nvSpPr>
        <p:spPr>
          <a:xfrm>
            <a:off x="1141411" y="1753011"/>
            <a:ext cx="9905999" cy="2259496"/>
          </a:xfrm>
        </p:spPr>
        <p:txBody>
          <a:bodyPr>
            <a:normAutofit/>
          </a:bodyPr>
          <a:lstStyle/>
          <a:p>
            <a:pPr marL="0" indent="0">
              <a:buNone/>
            </a:pPr>
            <a:r>
              <a:rPr lang="es-MX" dirty="0" smtClean="0"/>
              <a:t>Alcance</a:t>
            </a:r>
          </a:p>
          <a:p>
            <a:pPr marL="457200" lvl="1" indent="0">
              <a:buNone/>
            </a:pPr>
            <a:r>
              <a:rPr lang="es-PE" dirty="0"/>
              <a:t>La presente tesis se centrará en el análisis estadístico y predictivo del tráfico postal. La solución cubrirá la toma de decisiones del área de “Gerencia Postal”, más concretamente en sus subgerencias que son: Sub-Gerencia de Administraciones Postales, Sub-gerencia de Operaciones Postales y la Sub-gerencia de Paquetería y Operaciones Aduaneras</a:t>
            </a:r>
            <a:r>
              <a:rPr lang="es-PE" dirty="0" smtClean="0"/>
              <a:t>.</a:t>
            </a:r>
            <a:endParaRPr lang="es-MX" dirty="0"/>
          </a:p>
        </p:txBody>
      </p:sp>
      <p:sp>
        <p:nvSpPr>
          <p:cNvPr id="4" name="Marcador de contenido 2"/>
          <p:cNvSpPr txBox="1">
            <a:spLocks/>
          </p:cNvSpPr>
          <p:nvPr/>
        </p:nvSpPr>
        <p:spPr>
          <a:xfrm>
            <a:off x="1141412" y="4476123"/>
            <a:ext cx="9905999" cy="167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MX" dirty="0"/>
              <a:t>Limitaciones</a:t>
            </a:r>
          </a:p>
          <a:p>
            <a:pPr marL="457200" lvl="1" indent="0">
              <a:lnSpc>
                <a:spcPct val="100000"/>
              </a:lnSpc>
              <a:buNone/>
            </a:pPr>
            <a:r>
              <a:rPr lang="es-PE" dirty="0"/>
              <a:t>La presente solución contemplara solo los puntos que se relaciones al tráfico de envíos. La solución no contemplara el análisis de los recursos humanos ni contemplara temas financieros excepto los precios de las tarifas de envíos.</a:t>
            </a:r>
            <a:endParaRPr lang="es-MX" dirty="0"/>
          </a:p>
        </p:txBody>
      </p:sp>
      <p:pic>
        <p:nvPicPr>
          <p:cNvPr id="3074" name="Picture 2" descr="http://images.evisos.cl/2015/07/08/asesoria-de-tesis-y-analisis-estadistico-de-datos_4f0690910_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9028" y="3467094"/>
            <a:ext cx="1866105" cy="116631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centrodeinnovacionbbva.com/sites/default/files/cibbva-el-analisis-predictivo-de-datos-herramienta-para-conocer-a-tus-client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4256" y="3783901"/>
            <a:ext cx="1916309" cy="116631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Resultado de imagen para no recursos humano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6" name="AutoShape 8" descr="Resultado de imagen para no recursos humano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7" name="AutoShape 10" descr="data:image/jpeg;base64,/9j/4AAQSkZJRgABAQAAAQABAAD/2wCEAAkGBxMSEhUTExIWFhUXFxYYFxgYGBgYGBgdGRgdHRYXGBgYHSggGRolHRUXITEhJSkrLi4uFx8zODMtNygtLisBCgoKDg0OGxAQGy0lICYuLS0tLS0tLS8tLS8rLS0wLTAtLS0tLS0tLS0rLS0tLS0tLy0tLS0tLS0tLS0tLS0tLf/AABEIALIBGwMBIgACEQEDEQH/xAAcAAABBQEBAQAAAAAAAAAAAAAAAwQFBgcCAQj/xABMEAACAAMEBgYECQkHBAMAAAABAgADEQQSITEFBkFRYXETIjKBkaEHQrHRFBZSVGJyksHSFyMzU4Kis+HwFTRDdJPC8SRjc7Kj4vL/xAAaAQACAwEBAAAAAAAAAAAAAAAAAwEEBQIG/8QANhEAAgIBAwEECAMIAwAAAAAAAAECAxEEEiExBUFRgRMUIjJhcZGxU+HxFSNSkqGiwfAzQtH/2gAMAwEAAhEDEQA/ANS+Odg+cp4N7oPjnYPnKeDe6MNgicC97Ny+Odg+cp4N7oPjnYPnKeDe6MNggwG9m5fHOwfOU8G90HxzsHzlPBvdGGx6IMBvZuPxzsHzlPBvdB8c7B85Twb3Rh0EGA3s3H452D5yng3ug+Odg+cp4N7ow6kEGA3s3H452D5yng3ug+Odg+cp4N7ow8KTgIeSdFTW9Ugbz/VYMBvZsnxzsHzlPBvdB8c7B85Twb3Rjc/RM1fVryhmykYEUgwG83vRmsNmtDlJM5XYKWIFcgQCcRvYeMSkZF6Jf76/+Xf+JLjXYg7TyEEEEBIQQQQAEEEEABBETrTbzIszupoxoqncSc/Cp7oz6y6wWhGvdK9dtTeB5q1R4UitbqY1y2tDq6XNZRq8EU3R+upOE2WDxQ0P2G+4xYrBpqROwSYL3yT1W8DjHcL659GcyqlHqiQggghws5dwBUmghu2kJYzanjCOn2pZ3OwUryvCvlGcpbmJdL9aF+uRQD5OAph37c453e2ojNn7pz8DTUt0s5OPZ7YXRwciDyMZt/aNLpapH5oMa0BvgdYAVw2wtYdPX2KqBgWAzHZIrQftDGE13OTxjvwLuzXt4y2aLBFSsGmCrC8wu41WtSd2Zwx4RLSdY5JN0kqeIw8otbX4ERy1yiXgjwGPY5JPm6CPQI9phXZvjoQeUgj2HWj7H0pbE0VbxAFWPBRvgAa0gh9pA2WUJImO0ppwJUtiK4YNTLtCGUADrR1gacxANAMydm6JTRths7s6BmmMlL2YAJrlTPKKodaGsVoAK3pboKjaCGOMXDVrSFnn35sgEYqHFKY4nLfiYAaI2ZY5LKzSZytdqSpzwzHdEfSG0/U2bLmi02ecJiFyXUYNdYm8MDRhicMDDkQEsn9VVQq5FCwah3gD+dfCE5c+0C2qsw3ZTXwq1UBqKSCBm2UZpK1gnWa1TTLbC+2Hfs8Iv2rWuotMxZTJRjty78P5QA44FdeNPzLG0lkFVe+GB+jSlMPpHwiLXWSXbEFFuupxGRp/XExbNP6Pss5VW1KCKm4SSKHbRhkcPKKy+pS2RmmyXLIR2WxZca1DDMQELGC2eib++v8A5d/4kuNcjIvRL/fX/wAu/wDElxoGulvMmyuVNGchAd17P90NC7JKKcvAdWt3BH6V1ld3Muz0ABoZhFanaEGXef5wjI0TOmYtOmV3lm98RWgQOrWNAs9LopGPvnfZhvBemlVHhFVNotdlbt9Iu5zWvJswf6pFm0TpJLRLDpyZTmp2gwlpZVuGsU7VvSHRW4S69WcGWn0lF5T5Ed8OoulXZ6OTyjiUVZDclyaFBBBGoVSk+kS2YypWwBpjDkKL98UVJRAwY9+I8/fE3rZa+ktM1tl4S15S8W/eA+1EOIw757rGzTqjtgkAcjMd4x8s/bC8qfUYEEDYcae6EoGQHMY78j4woYT1g1gnSqBZhpubrr4HEdxix2DXEHCbLI+lLN4d6mjDzjPqMMiDwb8Q90L2dixpQhqgUw25UIh0NRZDoxUqYS7jQ9P6QlzrFP6KYrG5kDiMRmDiIy3SyNLDAOSGAqQKVzww2Vi86CsTWk2gXyECdCh2VpS9x2n9qI7WjQ8yVLBmXSoUICtcwa415Rp6ecrHGbRUuxCuUMleW2TLqG71FSVWl3GiDPbluyhxYVEya7gg4OaK2RJShwx2EQmsxAtwmhIQD7CwjoqQE6cgn9GBiPp/zMcVRzPK8REnmyGTi2W1lvUN0h1WpqcDSpwhSVaJjlAJoYsxN5RkFFSKEnGtB3w1srkS7wAqpNc8abedPZCmhmvWqWDmZiVp9K6GHh7I0OUXeMG5KKYR7BBCikfN5MOUt6zLMh+EoCWa50d784FAUI0thhUE1yoQDDaEZVjRWLqgDHM+7d3Zx0IF4Z2ySHZblrFnnpUpeqFYNmCRxUb+UPYjdKaIWcQ95g6jqkZbwCDxgJRdtKWeS4uWppZliXk36S9tdTmMN22K0Ii7LZp8xg9pdiVqAt6qkZ495MSsADebaLC5aRa162BV8itRsbZll5RZ9TNGyLOjizzWmqWB61CRhgMAIz7WHQk2bM6SWQcALpNDhurhtjnQ+sM+wqZZuoxN4hhWu44GlMDATjK4NG0bNs1ilMom36FnNTU1JrjTBVH3RX6xBaPss6YztOFFYkgYAGprWgx8YnYCGe2DRdjtSTJc+6HExrrA3XWv0ueNDC+htQzZrQk6XaL6A9lh1qfWGBy3CM40xPKWqaQSpvZgkHyia1b1im9LLQzqqWFa0Bpnn3QEtPBpmtWgzbJaSxM6MrMV7wFTQAg049aJJpSy5NCeqigVOZoKAc4h9PaflCQ7S5oDrQj7QB54ExUBpibPp1mYVAvHADfdXfTbSA5wy/8AooH/AFz/AOXf+JLi5+kWQWsl4epMRjyxX/fFL9E5/wCuf/Lv/ElxrFokLMVkYVVgQRvBzhVsN8XEfVLa0zIdHW1lIIx4RbbDrRdFGWITTWhJllJqCZXqzNw3PuPkYhGtozvXhvXreNMowZ1yjLD4ZqrbNeJb9L6zX1uqIg9XZLvb7MdgZ2PJUb7yBEHM0smSgs5NAACanhtMaPqHoCZJUz54pOmCgX9Wmd36xNCeQEO01MpWJ+bOLJRhBlthrpS1iVKeYdgNOJ2Dxh1FL1o0n0j9Gp6iZ8W38hl4xq32+jhnv7ijXDfLBTWLUo2IqWpxOZ5wkU3HuOfuP9YRMtKBhtNscYhpZI+OhCrySOP9bNo7oTuf8H3++Ak9BhxYjS9M+QCRz7K/vEGGrGnAxJaPsvSNKkj/ABJgJ+qm3xLfZgw3wgbwsl+1RsXRWVAc265/ay8qRKz5CupV1DKcwRUecdqtBQZCPY34R2xSXcZMnubbM91i1Omh2mSGHR1vFAaUAzAHIUiJkiX0EymDesQMaF+rz2RrBEUzWzQqS0Z5Us1ftUOFQQRnlt8I4jUoyyicuU4/Az4SShIunE92Iz84capS71tlY+vLw7190ItPN5q16rE0J2ZUx4fdEzqZYAbRIZSCahiBjQAYk7otN5Lc+EazBBBCikfOaSWOIUnkCY66B/kN9k+6OV0xaZXUlS0Zc6k0NTnHXxltv6iX9oRRsu1ak1GtNfMyp26lSajBNfMOgb5LeBjzoW+S3gY9+M1t/US/tD3x78Z7b83T7Q98cesaz8Jfzfkc+n1f4a+pz0TfJPgYBLPyT4GO/jRbPmyfbX8UHxptfzZftL+KI9Z1n4S/m/IPWNV+Evqc3DuPgYYW3Qkqa16ZLJNKVqww7ucSXxqtfzUfaX8Ue/Gm1fNR9ofiifWtX+D/AHfkHrOq/C/uElTIUNInX0ANjnvFfviIXWm01FbKPtD8UW9pgGZA5mMztDtDV1uOI7Ovg8/0M/W63VQceNv0eSmaV1GWaSxC3j6ykqe8EUMVjSGpE+z/AJxFabQ9kLjiDjVSa+EahP0rJTtTVHfEfO1ssoye99UV9kLp7V1r/wCmfJkU9qav+HPkZjZLFNmv0TynlVBNWVtmORAi2WWxLKQKDXiYmZmtwPYkTG5ig86QxtGmZr5WaWvFiK+VY16dZqJ+9S15mlXrL59amvMtXom/vr/5d/4kuNdjIvRKxNtctSvweZll+klxrsaOcmnW8xOZlKG9SlMa5U21rsjNtYNXJVptEtJCdEjmpu4K1D15hl9mgGANBUx3J/6i2TXZiy9IVXE0ug0ApuwixSrdKkWyYJlFvolxycKKMU4Y48YzZ3q2ah0WepejB1rK64HuhtV7JZTekyVVsrxqzeLZd0Ss6cqCrEAf1gN5iLOnZcyqyWvHa5BuLxY/dFW0zrfLqJdnYzZ1aX2yFcCZYPVJ3HAbcQDD56muCxEXGqc3yWHT2ngimWlRMYYVoCq5FiK1XhWnlFPxFK5HdnzI3VwrELZZU4zpkwnoy5BVT11YbAWzLb9tanKJGTaKH86QjNjWvUoMgrGmQGRxzPGM+62VksstwrUFgdqa4iFEWvIYmEEN4XgLtcsMSNhI3nPhWkKk3a1I5g4ca7qHu4wk7wJFTtFeI93u8ISazhsRjDsRyyA45HeMD/XOACNezHZjw4++LPqPZL0+ZM2SlEtefrEfvfaiLLXEvZuSVl4bdrU4V8SIu+rWjPg8hUPaPWbmdncKDui1pK91mfATfPEcErBHjGgqYiZmslnGCszkVFERmxGYrSmfGNcoEvHhFc4qWmtdugS/8GemQvMq+S3jDOVrnPmy70qWgPGrAHxFYhvBOCzWvV6zTDVpQqd1R5DCFdH6GkyDWWlDSlak0G4Vy7opLaxW10LiYooSCiSxeB+TR618YRkaWnut6baZsuuQYomI29XCnCJUsrglt9DS4Ih9XdNraVIvL0i9oA4EZXwNxIPIiJiA5KN+TCzfrp/jL/BB+TCzfrp/jL/BF5gickbUUb8mNm/XT/GX+CD8mFm/XT/GX+CLzBEZDaij/kxs366f4y/wR5+TGzfrp/jL/BF5ggDaij/kxs366f4y/wAEH5MrN+un+Mv8EXiCDIbUUdvRlZj/AI0/xl/ghl+SGyntWq1tzmJ9yCNFgjmUYy6o5dcH1RnqeiGwjJ5vf0Z9qQ4X0X2UZTpw5GX+CL1BEpJE7I+BRfyYWb9fP8Zf4IPyX2b9dP8AGX+CL1BEk7UVrVvUyTYppmy5kxmKFKOUpQspr1VBr1BFkbKPYICVwY3YLW0onma8wcYttnVLbJcf4iCqNkQRsPCInWSy9DaZoAwY9IvJ8/3g0d+j2YfhE0EnrJex8MOGAjBdeJ7X4mm5ZhuRIac1ZedIlvZJjkkAlZkxrrA0NKZZVFMM4zaZZiloJnqAyG7RaUqMzXItj5UrGt2jSnQWOWF7bKQtNmJqe6KRaWRgOr0hN4gb6A3idu3nepuMOu2LG1dVyRS58p+I5kzr1VAIVaVBBUlswCDjQbONTujp5YxU9cU6ykVzyFTnvod4x2QysM0zZMp73ZHRggjpEK+owOExKEbMsxhWFpU9ZS1mNUYkzMwxOdaZNXu4xWwMOgrivROKZFWBqn1aYjDIEEboVkWhBUVoV7QOYG+m0biM49SdfxJoTkAcQNgHLzJJjiZLR8JgV7hzpip4jNTliOOVIAfHA4XEVAC1xps7/eM4WWUa0cXaCrGtQBSpPcNh5QwEyahBAExfVaoDLuLbHUZ1FDhkcYkZFkaa62dTiaNNbcBjQ8syPlEDZBGLbSREmsZJTVewdPN+EOtETqylPDLwzP0id0XKErNIWWioooqigHKFCY3KalXHH1M2ye55PHyNcqRQtZkSXellLwmdYUa4RjtIINDntxvRfmGEU/SdlJBmXQ7BQKYmnWxpT9qGnKKnOo0noDLTowaqKuzLjWoOB274YXjZVWiMykEGouigFQTnXxiXm6TYeusscO1+5Vh+1SK/pXScmjA3nJBFWYLWvAXifERxNZRMXhjadrIQ9aBVIxuX8TktaHHOOZ+l2OIlseNxfaYYJNL3F6kqpHZS8wpjm2Oz5UP7RMkDtuzHezCv3xFfeTIm/RtpN5mkEUiguTCcdy4YDLGkbLGVeim1yWtToiqWEpmDUqwF5QQGoKA1GHCNVhhwEEEEABBBBAAQQQQAEEEI2m1JLFXdVHEgRDaSyyUm3hHVonqilnICjMmIiXrTZzmWXmp+6sMtNaxWd0KBHm7rq0odhBb3RXpKhlBKXScwaVHhGFr+1ZVTSpcWvryaum0EZRzamn9C8S9O2c5Tl76j2w7kWuW/YdW5MD7IoMiwdIwVVJJ3HzO4RcNB6HWzqdrtmf8AaOEO7P1+o1MuYLb3vkVqtNRTHiTz4cEpEFrLrbZbAZYtDkGZWgVSxAGbEDEDECJ2PmvW+2TLbaps9mBBYqgxoqKSEA7sTxJjeoq9I+ehj32+jXHU2+x6+6Nm9m2Swdzkyz++BE7ZbdKm/o5qP9Vlb2GPldrI42eBBjQ/QXo6tsnzitOikhMts1q+yUftQ23TxhHdkVVqXOW1ovfpDsuEqaN7Sz3i8vmp8YhdUJoS1J9JWX7x98XHXKTeskw/JuuP2WBPlWM6lEhkIJBDChGY2Ax57WLZbu8zb0/tV7fIf6S7brNJAQsozBCqxIu027cMyYjukUUfIkds3SabFmBaVHEU7ofJp+0EVaapGAN4DAn1TVaAjLOlcM49XTc8vc6KXWlalABnsN2h7u+kVMsdhoiJEyYsy6kgNeD0VGrdZhUOCB8obRkAI0HRGrCIAZgDOcThhXbnnzwiurp60SyOrJqTgAKE0zyUcB3w/smvAF7pJTlhUkKrGnllxiVhvlHFm9rglNYrHNkymm2MIHVTeUrW8M6j6S48wSN0UN7dNebLJm3mLfnKoqMFu1vhgDWXQHeOyKViQ056Q2dWSXLuYGpZqGnLA14RBLZZ0yXKlF5aswrRgb0lRiXVhuWhKneoxOXclHPHQK4yS9osMueoUzFAxN1RvYbWAwqO0d/VEXLV7RwssgzJnbYXnJzG5a78ceJMQmp+iVmMJl2kmT1ZSnaRjeO81N4neeEWu20mKUpVTgSdo3AffFilRph6Wb+Qi+e57V5lftNtLNfVmLbvk8iMKefOGNs0i6kTp0yhXsgYU4KN8OtI26XKpJkrfmUoqL79g+kcOeUQGkZkqzMr2phNtD/o5IrcSuRbhxOewGMeU7JN8vnn8yxHbhcF71b0x8JlXipRhmCKVGxhwMVzWMzFEzo2UKqzAykChGRGVcse6ONGaxPKK3iJjzGACJSlK4kfJA444YiJjSqJefpLqoQWqezQjGvP2xv6LUq6vl8rqU7a9kvgZEtimzD1mJ4LU+ZoR4R7Ns6IpW4teNCa7CT/ACjnSmlprsyg0UMQBszw6q9UQ2+AzSt4gbwZhCg8hkYuvoJRFWia7iuHV20qOqeFBsh21ir2npXYtB7MYJFgvNdW/OKsapKRmrwoBWmI3xbNGamW2aoIs/QggGswhac1xYHujmB1IX9E9jKW0lAQDLa/U4kVFM/pUjYop2pepr2OY06ZODsUKXVBuipBJqaV7I2CLjHZwEEEEABBBHhMAHsEJNaEGbr4iI7SmmlQASyHmNgAMQOdPZCbb66ouUmMhVObxFCmmNKiSKDGYeyv3nh7YgE1fnTWLzKAnMuanwGXKJnRGiSp6Wcb0044+r/P2ZCIf0ja7po2TRbrWmYD0SHIb5jgeoPM4byKPqc9a91+Uu6P+X8fsWfWVplirr3y/wDPh9yUs2rUsdpmbgOqPLHzhDSehqzESUgUUN47BjmTtMYdYPSbpOUa/CukFa0mIjDPgAQOAMXzUb0nz7bPNmnSZYPRTX6RCy0uLXsmu/fFqzsWjZsUUlxyuv1fJWh2lPdubb6/IktN60rZJnQWQqWQ/nnYXrzfIHLbTbhsMd2T0iTB+kkq3FWK+RrEM2hZJxukHgT99YY6R0WJUt5gY9VS1CM6bKiPQ16GmqtQUVhHmp9o22WOW55Zo9j1oSfZbRPVWToVetaZrLv4EHcRGCLgBGjaLfotXp8w5zncc78wS/YDGb1hVEUnLHiXb5NqO7rj7ndY1z0LWK7ZJs45zp70+rLAljuqrnvjHps26Cx2AnwFY+htSNHfB7BZpRzWUhb6zC8/7zGONXL2Uhmjj7TY71iFbLPwr+amf+pjL0yU7eqfONgYVFDGX6KkKrzZcxQxTqqWNBUGlTHne0VjEjd0kuoy6REU4Ai8QF+WWJujiDv3VgZSoUUBGd1TRhTNkqcQK5dwrlDrWDRTWZJcwSy6XVuTFC1QlRga4L7DFc0NWaWF8gk1mTXFKAdkAVyGdNrEfJEVJQcPeLMWp8oUt1vdZpVGDvSlbvZGxaZVxJJO05Q9sOjpkyqsazBi7liOjrkisMsMwNtB6phay9BKF6Uhd63UdtrbSoyoBiTxA2wiZN4lesLuLgEXmJ9cA9/PfXCF7m+nAzCXUjbTZDJLPRXVDS8Rfl78W2HEYHxMT+hdFvMcIf0s2hmE/wCGnauHie228lBsjmVKFwTCpCIaSpbDFiDUFwc8euR9Ubov2qmiTJl33xmzMWJzAONOe08eUWNPW7ZYfmV7rNq/3/eB9OliRZyqCgRcPf8AfEFbLVOn9SXSXLoL0zMtXMKPfFrYVwMQVo1cvi50pWVj1VwYg+qW+Tyi1rNNO3aodCnXOKzuKpaNJLKrJsa3ph7c09ah4n1m4ZDyiNkaqzGYzCbzti1/G/zOw8Y0mw6CkSgAqCgiQVAMgBDKtHXCO3x6kStbeSl6G0exckSrr0VasKBB6xJyNeGcWi1aOV5XRt1qDbTHeDwO6ISfr9Yg5RZhmFTRriswXdUgEY0PgYsOj7bLnyxMlsGRsiPOOtPp66c7eoWTlLllBsfo+nMxeZMlSASTdkqWcA7OkfEHlhE/o/USxyzeZDObfNYtX9nBfKLPBFoUJWezpLF1EVRuUADwEKwQQAEEEEABBFE/tC2ue0/coH3RX7frckt2lzbaQymjKGY0O0G5Ue6Mn9qOXuVTfl+poPQKPv2RXmaZpXSqSB1sWOSjM+4cYrVtsFqtJDutB6qkgAdx288YqWkdZ0Q3ZDdI+F6diVX6Mu9iTvcjDIb4h9ZtcLbMs5kieVV+qzBQHIp2QwpQHbt4xc/Zl+thuue1d0U+fN4/p3FL9p06WzZUtz/ixx5c/wBR5pDWaxyZjSmmXipusUF5K7QGGdMjTdFjsGtlhkyOlkzFnzz1VUBhcNPWDAEDeczkIwl7EyjChA3e6NB9H0qXNsS3kBImTRWmPaqMc/WixouwdLVamk2/j+hX13beolU+mOnBZrLr7a1xLI43Mg8BdofbFN130oLZajNZFBuIpA63ZrtIwzyib07o5Jcl5iVBUYDMZgffFHrG5OuMZdFkxabZzi3uePiIPYkOynI++Jj0NY26c26xzz4lB/uiNY4HkYl/Qwn561tuspH2pqe6EWr2or4lut+xN/D/AAzRaxE60zKWWZxujxYRKRXteJlLOAM2ceSk+2kaNvEGYdKzZH5knrS3Q6CsMrIzDLYjmrTD5lYzmsaH6XW6NbFZx6kpiRyCqvsaM5rGfR7mfE2r/fx4YHWjrH086TIz6WbKQ/VLC/8AuBo+mwIwb0V2LpdJyiRUSZc2b30Etf4rHujeoqaqWZ4LmkjiGfEIzbWuyXLVOw6sxA3O8CG8wY0mKLr4PzynfKHkx98ZWtjmrzNLTPEy32BA0iWCAQZaAgioIujCkUvS2pcqz9JMkSryvmCSRKFakqgpeG7Gq8RlZ9UZxaySi2YBXuViB5ARMQ2Vcbq1k4U5VyeDI0lEPfdrwoFTCgUccczvw9kOSoaYqBReXrMxr+bFKgVGWGJ4UFIt2ndXb1ZkkUbNk2NvK7jwyMVazWGrCzSluvMNZmBF0VyNcRvPICMqyicJbX+pdjbGSyS2rWj/AIRN6Uj8zKwQH1jnU8fWPMDZF4hCw2RZUtZaDBRTnvJ4kwvGtRUq4Y7+8o2T3vIQQQjaLUido4nIZk8h98OFi0NdKWczJMyWpozoyg7iQQPbDGZpxSSq0vDYSCfsg/fBJtc1slbmaKO4EVPPKADKdM6GtZnAfA26uXUqMKVEsr7a+Ealqjo95Mlr6hC737g9XqqOQJKk4b98KMtoJoAAN99vdBaJdsp+beVX6d4incK1hUKlF5GztclgYa4a5S7CUlhelnzKlZd67RR2pjtQ3UFDjTYdxI90PrlKmoGnIbPXJneW0pqgUuTUYgjHbTGKnadU7fNt0y02hLO6vdWl5ipRDVJbVAZZd4BmAGJzqM3msWl6yXR7NLV+w7tWbZ0NB1X6O64JBACuE7QOUNFGiqwIqMQco9jO9WbJaUMgypiizu5uSgZh6OWxZwAb9xbq4XbpxIFRGiQAEEEEAGLa/aWtCWcLKmXA7FXYdqhGSt6taGpz5RkdokMi12ZCnlH0VpfQazBdmIGG4io5/wA4qOkvR1ImCil0G4GoNDX1qkc4s0zhs+JVuhPen3C1gKWiRKmsoN+WjcalRXHnWKXrVI6O0FR2aAqN1Rj5gxo2j9CNKlKksAqmAA2DOlO+Kfrxo9zMVghwQ3sMgprj4xqSnGVSl38GJXXKu5xaeOcFTIqCIs3opf8A6aau6cT4y0/DFYBie9Fj0NqTc0s/+4/2iOIf8sfMddzRLy+5bdYRWzTvqHyIjNwY0vTQrZ53/jb2RmYhl/voTpPcfzCYeqeR9kTfoeNDbDvlyV8ZhP8AtiBnnqt9U+yJ/wBEgotqO/oR4Xz94itJZsj819y8nimz5P7GgViC1gTpLRY5Py5y15F0B8iYm6xDk3tKWUfIUv4ByPMCLmqeK2ZejjuuQ29L9qv6QujKXKlr3mrexhFKrErrfaOkttob/uFR+wAv+2IiKtSxBI07XmbfxNS9B9k/vdo+lKkL+yC7fxV+zGsRSPRLY+j0fJqMZnSTyf8AyORL/wDjA8BF3jMteZtmpVHbBIIomvj/AJ9RulDzY+6L3GZa02npLTOOwESx+wMf3iYz9bLFePFlzTLMy7apLSySeRPixMS8MdBS7tnkj/tp5iH0Wa1iCXwQmbzJhHNwVvUFaUrTGm6sdQR2chFZtetlWZbPLEwKaFy11K7QDQ3of63TmSxWhlFWEpqU5Y+VYoGl7ACkqXdPQDo3UgXlYGXUq4BqCzMWvfSO4ggFqXXA3WWZJMqZeCi8aqxYVHR7XOWAFMRicRDuxaOmP1phK1zx655ts5Dyhtq9qjLlNLnTBWYi0RfUlAjsqMqjeKRYLdb5Ulb82Ystd7EAchXMwAc2XR8uX2VA47TzO2HQWIC0a66Pl9u2yV4FwD4Zw60ZrLY7QwSRapMxiKhUmKWIGdBWsGQwS1ICIZTtLSEYo05AwzF4VG69u74jdKa4WWzkdJMotQC+AUE5CpIqeUQ2l1JSb6E9SIptBSwZzLWs43nBJIJuhcjkKKopwj2TrJZWClbRLIbFTeFD/Rwh4LfKLFL4vDA86A0rlWhHjEkGYy5raL0gVWWVlTQzIAAJRAF6ZLzokwUwoBXqEkg9XU7NaFmIsxGDI6hlYZEEVBHcYitL2mxzEdJ8yTdBusHK4Eg4Y7aE+cV3RWq72OR0T22Y1kQnowg61GJIvNldF6l0AjDjSAC4WHS0iezrJnypjSzRwjqxQ7mCnqnA57jDyPm7Vqzvou0vaRMFZE1xMXACZJJ61OBBksOJBj6NkTldVdTVWAZSMiCKg+BgAazrLTAGtfVbLnUYrziPtNhpsx/rKmYicFO+Ebawu0IqTkPv4RGAK/ZpOYHOGulLGCtCK5g1xrXOsSxG/P5W3vpmIbWtW7OBJyr7ajZDo2cYYiVfOUUC3al2dz1VMs70OH2TUR5q7qh8FaZca+z4sThWhwAHCsXcSaDEQlKXr4bRFiFsk0yvbTGUXHxKzpazsJUwMpHUfZ9ExmFps7S6BgQSK0jfXk4GKlprV6TPPXTrDAEEg/8AEPnqd0k2irTpNkWkzJbUeo31T7IsvorBEubUdpgRyUU9pPhD63+j9mBEudgcDeGIG2hGBPdExobQps9QB1boAoN3/EEZqVscHVsXHTzySkQujXB0nMY5S5VPG77zEyIpM+3NLm2mYPXLr3DAefsizrn7GPEodmr97nwRAWidfdnPrMzeJJ++EnUkUXtHBeZwXzIgESWrMkPbLOpy6QMf2KsPNV8YVN7Ytl2C3SSPoTQCLJlLKANJarLFBUURQgy+rXviXBiK0GooWqK5Abab4k5xwPh44D2xjmyc2qcERnOSqWPcKxkE2YarezYlm5mrE+JjRddrX0dlZdswhB39r90GM00kzh1VRi1RXcMCT4D2xma6WZqJe0sfZbLXY9Z7SUUqJaoqgCoJrdwNTUbRsi5aGt3TyUmUperhswJFRwNIpOrurbzsZl5ZNb1Mi54bhx8I0GVLCgKooAKADIAZCHaT0j9qT4E37FxE6gggi6VzibLDKVYVVgQQciDgQYpGl9GzLMZSBlaSZqhKk9IoBvdG2FGXAmtRsFMyb1Ff1wsxdZJGSzceFUYKftXfGACk2j0lTUnGWygUxNaEUO2gANAOtniAdsRqaLtmkp72m0t0UkMyoDi1FJH5ta3USq1qSb2e0GK7pTQ16c9eqQSpI615cVxUmqtyw4QrpPTNukygEngy1wJCBXUZAFhiB9IUPthTks4Y3a8ZRYp2gbHKmGWACyqXmE3SUGFDMZgSC2JFTXAxWNNyZMuloTqujgoyESixGWNKCgxJp7aGOW2gy6tMKitSjIWllvlF1WpJ+WSTjEXpWSJoE67UqQpUsWAwFCACAASRlga5VhaTzk6e3CSJSbrRLvCs5woB60tcbxxZ1ZmBvHFQWBu1vCtLsPdX7LabeUlPckWYAiQsxZnRzGGYQBg7tQk1L76cIiRaipUmUhum8OqLylcbyNS8rCl4VJBukEHODSU28l0zHDA361ci8MqqN3ysDhyMSsA8lvnejv4OCV6wrewdxdORKKtCK954mO9C63Czq0iYhrKvvfJzQtWtTjUEsMc6CIjQ+uFqu9GxM/CnXUv9mbnXg4PMxCWmQ/S4yroORJvXszQndicDvMS13o5XgyyW7TsueHLL0STGqEwEy7eAQ3R2LzMBjTPbQxftDaXU2aak+8siXLFya5qSBVWwUVCg0ANMcYyuXq58ItExnJF0gFiaDqrRfM1A4RO61yrJ0YkpMrPNekmqSMDg0t6EIZeAqtTl6sMrTSyyJtN4Qx05aVmyZYsyvMtSXpd3qlJ0q8bitJr0jEJMK1AywOQI1XUFbdKsEiXNs4V0Vlus4vKodujU47EujfhDD0QW29JaT8FEvo6Dp1S6s7Eg1agvsCK3hUEEHDKNCjsWcuYRay124+I8NghcCAmACLtEgrmK8sa92cIpTI//AJ4comFFcT3Dd/OPJslW7QB9o5HZAQQk5KZ5b/dvhCTJBcEjE+XCJUWQkm6eqDgGxBO3jhvjhrOQa3SKY7x3EffHSk11OXDI3mST/wA++Ifoa4kcuUWBSHruAqTmOUMwlSYbuTEqLXUjWkimEcWOXiTuw98P7TKw4nAQWOz4GnDOJT5CS9kbTbGr5qOeR8opmndVxMVllkKdhIJzNTXu9saKyUBJGw8Yjls9a+fOO5TbxyLhXFZeOpi1t1XtUr/DvjenW8s/KJPUXRjNNaYVIu9XEEUJxOfdGsy7CN0P7Lo28akdXwOGHtHnBZc3DDJqoUZ7kNND1qoIqCQKHGLC64qBv37Bjt40hOTZLnZp3gV8RCiklsRkPacf/UeMVC4Ur0gzSZ0pNgRm7yf/AK+ce2LQq2mTW6KtQFycUC50GdTFu0loyVPAExa0yORHIxG2bV1pX6K0uo3FVaM2/Szlbv6r54LcLkq9vRjAarXT1Z0yn1mr7Yf6sT5hM5CxeWjBUdsSTjeFdoGHjDldEs2E20THHyRRAed0VI74kpUpVAVQAowAGAENo08oT3N8eAudmY46ncEEEXRAQja7OJiMjZMKctxHEGh7oWggAyHXHRcyVM6VQt4NScDWlCMHFKm61ByNREVo50mMVdRWlQDjXfQEVOzZGxaZ0QloWhwYAgNTYcwd4MZTpHQqpbJcuazCUA5ZSwVb4HVUGuJ6ysDjUKc9nOxN5O97xgYaU0eqgvLARhSoAorgnFWXI8DnFVtFnN9wl0Saqak0GGNBwqfLCL3onVtZwmXnkJRhS8APYfMHbDTWbVPo5TTb8l1QEkLMqANrXXNagcW5RDgwjJLqUtLctCAl45XheKiuHycMCR3mHNg0b05YVNALx4lj/wAnuAhKbODALLK3Rh1nGB20Umg7hHejLNOM9Aj0qrFitCFQUqSBmasAAaVJjlR5O5SbJ1ZaSkGKooHrEKB3tCFqmX1Cpda/QIUKtWhxu0JB2jx5Gf0PqhMmUe9KlrtaawnTn4tiKdxAHGLJN1PsjSgUnr8IQ1lzwVV1ONFzqEqcVqaiu+O1EW2VrR+p0xlBnmpY9VVN53bYt3zJfsjEjaL/AKsakyLML8xFmTjtIBVPoywcuLZngMBTdH6aaTJsukL7XpkxrPMlEjowA7CiUwC1QkNgADXDGNVstrSYoZGBBAOBxx3iJSwQ3kXgggiSAjykEEAHsEEEAHgFI9gggA5WWASQBU5mmJ5xz0C/JHgIIIAOTISvZXI7BHQkqMlHgIIInJGD1pS/JHgITazJWtxa13CPYIMhg6ElfkjwEdqoGQpyggiCT2PAIIIAPYIIIACCCCAAggggAIIIIACI216MkOevJlt9ZFPtEeQQAM5mhLN82k/6ae6E/wCwLJ81kf6Se6CCABL+xrMGp8Hk7P8ADTjwh0NB2X5tJ/0k90EEAHf9gWT5rI/0pfuheVoKy0/usj/ST3QQQALDQ9n+byf9NPdDiRZUTsIq/VUD2R7BAArBBBAB/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8" name="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3995" y="5429525"/>
            <a:ext cx="1803542" cy="1134324"/>
          </a:xfrm>
          <a:prstGeom prst="rect">
            <a:avLst/>
          </a:prstGeom>
        </p:spPr>
      </p:pic>
      <p:pic>
        <p:nvPicPr>
          <p:cNvPr id="3084" name="Picture 12" descr="http://xn--alejandrofaria-2nb.com/wp-content/uploads/2011/04/recursos-humano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1111" y="5712028"/>
            <a:ext cx="1652563" cy="953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394853"/>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Capitulo II: Marco teórico</a:t>
            </a:r>
          </a:p>
        </p:txBody>
      </p:sp>
      <p:sp>
        <p:nvSpPr>
          <p:cNvPr id="3" name="Marcador de contenido 2"/>
          <p:cNvSpPr>
            <a:spLocks noGrp="1"/>
          </p:cNvSpPr>
          <p:nvPr>
            <p:ph idx="1"/>
          </p:nvPr>
        </p:nvSpPr>
        <p:spPr>
          <a:xfrm>
            <a:off x="1029621" y="1870076"/>
            <a:ext cx="3639254" cy="3541714"/>
          </a:xfrm>
        </p:spPr>
        <p:txBody>
          <a:bodyPr>
            <a:normAutofit/>
          </a:bodyPr>
          <a:lstStyle/>
          <a:p>
            <a:pPr>
              <a:spcBef>
                <a:spcPts val="600"/>
              </a:spcBef>
            </a:pPr>
            <a:r>
              <a:rPr lang="es-MX" dirty="0" smtClean="0"/>
              <a:t>Inteligencia de negocios</a:t>
            </a:r>
          </a:p>
          <a:p>
            <a:pPr>
              <a:spcBef>
                <a:spcPts val="600"/>
              </a:spcBef>
            </a:pPr>
            <a:r>
              <a:rPr lang="es-MX" dirty="0" smtClean="0"/>
              <a:t>Data Warehouse</a:t>
            </a:r>
            <a:endParaRPr lang="es-MX" dirty="0"/>
          </a:p>
          <a:p>
            <a:pPr>
              <a:spcBef>
                <a:spcPts val="600"/>
              </a:spcBef>
            </a:pPr>
            <a:r>
              <a:rPr lang="es-MX" dirty="0" err="1" smtClean="0"/>
              <a:t>Datamart</a:t>
            </a:r>
            <a:endParaRPr lang="es-MX" dirty="0" smtClean="0"/>
          </a:p>
          <a:p>
            <a:pPr>
              <a:spcBef>
                <a:spcPts val="600"/>
              </a:spcBef>
            </a:pPr>
            <a:r>
              <a:rPr lang="es-MX" dirty="0" smtClean="0"/>
              <a:t>Niveles de gestión</a:t>
            </a:r>
          </a:p>
          <a:p>
            <a:pPr>
              <a:spcBef>
                <a:spcPts val="600"/>
              </a:spcBef>
            </a:pPr>
            <a:r>
              <a:rPr lang="es-MX" dirty="0"/>
              <a:t>Virtualización de datos</a:t>
            </a:r>
            <a:endParaRPr lang="es-MX" dirty="0" smtClean="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2972" t="44191" r="8313" b="21905"/>
          <a:stretch/>
        </p:blipFill>
        <p:spPr bwMode="auto">
          <a:xfrm>
            <a:off x="8718057" y="1818078"/>
            <a:ext cx="3219147" cy="2138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0282" t="47859" r="6718" b="17915"/>
          <a:stretch/>
        </p:blipFill>
        <p:spPr bwMode="auto">
          <a:xfrm>
            <a:off x="4668874" y="3998293"/>
            <a:ext cx="3464076" cy="2020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60601" t="30210" r="9778" b="40556"/>
          <a:stretch/>
        </p:blipFill>
        <p:spPr bwMode="auto">
          <a:xfrm>
            <a:off x="4849506" y="1818078"/>
            <a:ext cx="3283444" cy="1822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http://2.bp.blogspot.com/-_oziKhlNrqs/U9Sa-Co4fyI/AAAAAAAABdE/pLdMaaw7WIo/s1600/SI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823" y="4394168"/>
            <a:ext cx="3434963" cy="21380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blog.virtualizamos.es/wp-content/uploads/2011/07/3D_Data_Base-300x21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0249" y="4511338"/>
            <a:ext cx="2857500" cy="2057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10092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00"/>
                                        </p:tgtEl>
                                        <p:attrNameLst>
                                          <p:attrName>style.visibility</p:attrName>
                                        </p:attrNameLst>
                                      </p:cBhvr>
                                      <p:to>
                                        <p:strVal val="visible"/>
                                      </p:to>
                                    </p:set>
                                    <p:animEffect transition="in" filter="fade">
                                      <p:cBhvr>
                                        <p:cTn id="14" dur="1000"/>
                                        <p:tgtEl>
                                          <p:spTgt spid="4100"/>
                                        </p:tgtEl>
                                      </p:cBhvr>
                                    </p:animEffect>
                                    <p:anim calcmode="lin" valueType="num">
                                      <p:cBhvr>
                                        <p:cTn id="15" dur="1000" fill="hold"/>
                                        <p:tgtEl>
                                          <p:spTgt spid="4100"/>
                                        </p:tgtEl>
                                        <p:attrNameLst>
                                          <p:attrName>ppt_x</p:attrName>
                                        </p:attrNameLst>
                                      </p:cBhvr>
                                      <p:tavLst>
                                        <p:tav tm="0">
                                          <p:val>
                                            <p:strVal val="#ppt_x"/>
                                          </p:val>
                                        </p:tav>
                                        <p:tav tm="100000">
                                          <p:val>
                                            <p:strVal val="#ppt_x"/>
                                          </p:val>
                                        </p:tav>
                                      </p:tavLst>
                                    </p:anim>
                                    <p:anim calcmode="lin" valueType="num">
                                      <p:cBhvr>
                                        <p:cTn id="16" dur="1000" fill="hold"/>
                                        <p:tgtEl>
                                          <p:spTgt spid="410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098"/>
                                        </p:tgtEl>
                                        <p:attrNameLst>
                                          <p:attrName>style.visibility</p:attrName>
                                        </p:attrNameLst>
                                      </p:cBhvr>
                                      <p:to>
                                        <p:strVal val="visible"/>
                                      </p:to>
                                    </p:set>
                                    <p:animEffect transition="in" filter="fade">
                                      <p:cBhvr>
                                        <p:cTn id="28" dur="1000"/>
                                        <p:tgtEl>
                                          <p:spTgt spid="4098"/>
                                        </p:tgtEl>
                                      </p:cBhvr>
                                    </p:animEffect>
                                    <p:anim calcmode="lin" valueType="num">
                                      <p:cBhvr>
                                        <p:cTn id="29" dur="1000" fill="hold"/>
                                        <p:tgtEl>
                                          <p:spTgt spid="4098"/>
                                        </p:tgtEl>
                                        <p:attrNameLst>
                                          <p:attrName>ppt_x</p:attrName>
                                        </p:attrNameLst>
                                      </p:cBhvr>
                                      <p:tavLst>
                                        <p:tav tm="0">
                                          <p:val>
                                            <p:strVal val="#ppt_x"/>
                                          </p:val>
                                        </p:tav>
                                        <p:tav tm="100000">
                                          <p:val>
                                            <p:strVal val="#ppt_x"/>
                                          </p:val>
                                        </p:tav>
                                      </p:tavLst>
                                    </p:anim>
                                    <p:anim calcmode="lin" valueType="num">
                                      <p:cBhvr>
                                        <p:cTn id="30"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1000"/>
                                        <p:tgtEl>
                                          <p:spTgt spid="3">
                                            <p:txEl>
                                              <p:pRg st="2" end="2"/>
                                            </p:txEl>
                                          </p:spTgt>
                                        </p:tgtEl>
                                      </p:cBhvr>
                                    </p:animEffect>
                                    <p:anim calcmode="lin" valueType="num">
                                      <p:cBhvr>
                                        <p:cTn id="3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099"/>
                                        </p:tgtEl>
                                        <p:attrNameLst>
                                          <p:attrName>style.visibility</p:attrName>
                                        </p:attrNameLst>
                                      </p:cBhvr>
                                      <p:to>
                                        <p:strVal val="visible"/>
                                      </p:to>
                                    </p:set>
                                    <p:animEffect transition="in" filter="fade">
                                      <p:cBhvr>
                                        <p:cTn id="42" dur="1000"/>
                                        <p:tgtEl>
                                          <p:spTgt spid="4099"/>
                                        </p:tgtEl>
                                      </p:cBhvr>
                                    </p:animEffect>
                                    <p:anim calcmode="lin" valueType="num">
                                      <p:cBhvr>
                                        <p:cTn id="43" dur="1000" fill="hold"/>
                                        <p:tgtEl>
                                          <p:spTgt spid="4099"/>
                                        </p:tgtEl>
                                        <p:attrNameLst>
                                          <p:attrName>ppt_x</p:attrName>
                                        </p:attrNameLst>
                                      </p:cBhvr>
                                      <p:tavLst>
                                        <p:tav tm="0">
                                          <p:val>
                                            <p:strVal val="#ppt_x"/>
                                          </p:val>
                                        </p:tav>
                                        <p:tav tm="100000">
                                          <p:val>
                                            <p:strVal val="#ppt_x"/>
                                          </p:val>
                                        </p:tav>
                                      </p:tavLst>
                                    </p:anim>
                                    <p:anim calcmode="lin" valueType="num">
                                      <p:cBhvr>
                                        <p:cTn id="44"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Effect transition="in" filter="fade">
                                      <p:cBhvr>
                                        <p:cTn id="49" dur="1000"/>
                                        <p:tgtEl>
                                          <p:spTgt spid="3">
                                            <p:txEl>
                                              <p:pRg st="3" end="3"/>
                                            </p:txEl>
                                          </p:spTgt>
                                        </p:tgtEl>
                                      </p:cBhvr>
                                    </p:animEffect>
                                    <p:anim calcmode="lin" valueType="num">
                                      <p:cBhvr>
                                        <p:cTn id="5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1000"/>
                                        <p:tgtEl>
                                          <p:spTgt spid="7"/>
                                        </p:tgtEl>
                                      </p:cBhvr>
                                    </p:animEffect>
                                    <p:anim calcmode="lin" valueType="num">
                                      <p:cBhvr>
                                        <p:cTn id="57" dur="1000" fill="hold"/>
                                        <p:tgtEl>
                                          <p:spTgt spid="7"/>
                                        </p:tgtEl>
                                        <p:attrNameLst>
                                          <p:attrName>ppt_x</p:attrName>
                                        </p:attrNameLst>
                                      </p:cBhvr>
                                      <p:tavLst>
                                        <p:tav tm="0">
                                          <p:val>
                                            <p:strVal val="#ppt_x"/>
                                          </p:val>
                                        </p:tav>
                                        <p:tav tm="100000">
                                          <p:val>
                                            <p:strVal val="#ppt_x"/>
                                          </p:val>
                                        </p:tav>
                                      </p:tavLst>
                                    </p:anim>
                                    <p:anim calcmode="lin" valueType="num">
                                      <p:cBhvr>
                                        <p:cTn id="5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4" end="4"/>
                                            </p:txEl>
                                          </p:spTgt>
                                        </p:tgtEl>
                                        <p:attrNameLst>
                                          <p:attrName>style.visibility</p:attrName>
                                        </p:attrNameLst>
                                      </p:cBhvr>
                                      <p:to>
                                        <p:strVal val="visible"/>
                                      </p:to>
                                    </p:set>
                                    <p:animEffect transition="in" filter="fade">
                                      <p:cBhvr>
                                        <p:cTn id="63" dur="1000"/>
                                        <p:tgtEl>
                                          <p:spTgt spid="3">
                                            <p:txEl>
                                              <p:pRg st="4" end="4"/>
                                            </p:txEl>
                                          </p:spTgt>
                                        </p:tgtEl>
                                      </p:cBhvr>
                                    </p:animEffect>
                                    <p:anim calcmode="lin" valueType="num">
                                      <p:cBhvr>
                                        <p:cTn id="6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1000"/>
                                        <p:tgtEl>
                                          <p:spTgt spid="8"/>
                                        </p:tgtEl>
                                      </p:cBhvr>
                                    </p:animEffect>
                                    <p:anim calcmode="lin" valueType="num">
                                      <p:cBhvr>
                                        <p:cTn id="71" dur="1000" fill="hold"/>
                                        <p:tgtEl>
                                          <p:spTgt spid="8"/>
                                        </p:tgtEl>
                                        <p:attrNameLst>
                                          <p:attrName>ppt_x</p:attrName>
                                        </p:attrNameLst>
                                      </p:cBhvr>
                                      <p:tavLst>
                                        <p:tav tm="0">
                                          <p:val>
                                            <p:strVal val="#ppt_x"/>
                                          </p:val>
                                        </p:tav>
                                        <p:tav tm="100000">
                                          <p:val>
                                            <p:strVal val="#ppt_x"/>
                                          </p:val>
                                        </p:tav>
                                      </p:tavLst>
                                    </p:anim>
                                    <p:anim calcmode="lin" valueType="num">
                                      <p:cBhvr>
                                        <p:cTn id="7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15613" y="416301"/>
            <a:ext cx="9905998" cy="703051"/>
          </a:xfrm>
        </p:spPr>
        <p:txBody>
          <a:bodyPr>
            <a:normAutofit/>
          </a:bodyPr>
          <a:lstStyle/>
          <a:p>
            <a:r>
              <a:rPr lang="es-MX" dirty="0"/>
              <a:t>Capitulo III: Estado del Arte</a:t>
            </a:r>
          </a:p>
        </p:txBody>
      </p:sp>
      <p:sp>
        <p:nvSpPr>
          <p:cNvPr id="5" name="Título 1"/>
          <p:cNvSpPr txBox="1">
            <a:spLocks/>
          </p:cNvSpPr>
          <p:nvPr/>
        </p:nvSpPr>
        <p:spPr>
          <a:xfrm>
            <a:off x="715613" y="1343410"/>
            <a:ext cx="6546577" cy="5179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MX" sz="2800" dirty="0" smtClean="0"/>
              <a:t>Investigaciones relacionadas:</a:t>
            </a:r>
            <a:endParaRPr lang="es-MX" sz="2800" dirty="0"/>
          </a:p>
        </p:txBody>
      </p:sp>
      <p:sp>
        <p:nvSpPr>
          <p:cNvPr id="3" name="2 CuadroTexto"/>
          <p:cNvSpPr txBox="1"/>
          <p:nvPr/>
        </p:nvSpPr>
        <p:spPr>
          <a:xfrm>
            <a:off x="1140372" y="3770327"/>
            <a:ext cx="9954438" cy="1200329"/>
          </a:xfrm>
          <a:prstGeom prst="rect">
            <a:avLst/>
          </a:prstGeom>
          <a:noFill/>
        </p:spPr>
        <p:txBody>
          <a:bodyPr wrap="square" rtlCol="0">
            <a:spAutoFit/>
          </a:bodyPr>
          <a:lstStyle/>
          <a:p>
            <a:r>
              <a:rPr lang="es-PE" b="1" dirty="0"/>
              <a:t>PROPUESTA DE UN SERVICIO DE MENSAJERÍA EXTERNA PARA LA EMPRESA CP</a:t>
            </a:r>
          </a:p>
          <a:p>
            <a:pPr algn="r"/>
            <a:r>
              <a:rPr lang="es-PE" b="1" dirty="0"/>
              <a:t>INSTITUTO POLITÉCNICO NACIONAL - México. DF – 2010</a:t>
            </a:r>
          </a:p>
          <a:p>
            <a:pPr algn="r"/>
            <a:r>
              <a:rPr lang="es-PE" b="1" dirty="0"/>
              <a:t>Tesina para optar por los títulos de Ingeniero en Transporte, Licenciado en Administración Industrial, Ingeniero en Informática, Ingeniero Industrial</a:t>
            </a:r>
          </a:p>
        </p:txBody>
      </p:sp>
      <p:sp>
        <p:nvSpPr>
          <p:cNvPr id="6" name="5 CuadroTexto"/>
          <p:cNvSpPr txBox="1"/>
          <p:nvPr/>
        </p:nvSpPr>
        <p:spPr>
          <a:xfrm>
            <a:off x="1140372" y="2345385"/>
            <a:ext cx="9954438" cy="1200329"/>
          </a:xfrm>
          <a:prstGeom prst="rect">
            <a:avLst/>
          </a:prstGeom>
          <a:noFill/>
        </p:spPr>
        <p:txBody>
          <a:bodyPr wrap="square" rtlCol="0">
            <a:spAutoFit/>
          </a:bodyPr>
          <a:lstStyle/>
          <a:p>
            <a:r>
              <a:rPr lang="es-PE" b="1" dirty="0" smtClean="0"/>
              <a:t>ANÁLISIS</a:t>
            </a:r>
            <a:r>
              <a:rPr lang="es-PE" b="1" dirty="0"/>
              <a:t>, DISEÑO E IMPLEMENTACIÓN DE UNA SOLUCIÓN DE INTELIGENCIA DE NEGOCIOS PARA EL ÁREA DE IMPORTACIONES EN UNA EMPRESA COMERCIALIZADORA/IMPORTADORA</a:t>
            </a:r>
          </a:p>
          <a:p>
            <a:pPr algn="r"/>
            <a:r>
              <a:rPr lang="es-PE" b="1" dirty="0"/>
              <a:t>PONTIFICIA UNIVERSIDAD CATÓLICA DEL PERÚ – Lima – 2013</a:t>
            </a:r>
          </a:p>
          <a:p>
            <a:pPr algn="r"/>
            <a:r>
              <a:rPr lang="es-PE" b="1" dirty="0"/>
              <a:t>Tesis realizada para optar por el Título de Ingeniero Informático</a:t>
            </a:r>
          </a:p>
        </p:txBody>
      </p:sp>
      <p:sp>
        <p:nvSpPr>
          <p:cNvPr id="7" name="6 CuadroTexto"/>
          <p:cNvSpPr txBox="1"/>
          <p:nvPr/>
        </p:nvSpPr>
        <p:spPr>
          <a:xfrm>
            <a:off x="1140372" y="5219176"/>
            <a:ext cx="9954438" cy="1200329"/>
          </a:xfrm>
          <a:prstGeom prst="rect">
            <a:avLst/>
          </a:prstGeom>
          <a:noFill/>
        </p:spPr>
        <p:txBody>
          <a:bodyPr wrap="square" rtlCol="0">
            <a:spAutoFit/>
          </a:bodyPr>
          <a:lstStyle/>
          <a:p>
            <a:r>
              <a:rPr lang="es-PE" b="1" dirty="0"/>
              <a:t>SISTEMAS DE INFORMACIÓN PARA EL ÁREA DE LOGÍSTICA, BASADO EN UN DATA WARAHOUSE APLICADO AL SEGUIMIENTO DE LAS SOLICITUDES DE REEMBOLSO POSTAL</a:t>
            </a:r>
          </a:p>
          <a:p>
            <a:pPr algn="r"/>
            <a:r>
              <a:rPr lang="es-PE" b="1" dirty="0"/>
              <a:t>Universidad Federal de Santa Catarina – Florianópolis – Brasil – 2004</a:t>
            </a:r>
          </a:p>
          <a:p>
            <a:pPr algn="r"/>
            <a:r>
              <a:rPr lang="es-PE" b="1" dirty="0"/>
              <a:t>Tesis para optar por el grado de Maestría en Ingeniería de Producción</a:t>
            </a:r>
          </a:p>
        </p:txBody>
      </p:sp>
    </p:spTree>
    <p:extLst>
      <p:ext uri="{BB962C8B-B14F-4D97-AF65-F5344CB8AC3E}">
        <p14:creationId xmlns:p14="http://schemas.microsoft.com/office/powerpoint/2010/main" val="326559776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15614" y="132521"/>
            <a:ext cx="9905998" cy="543339"/>
          </a:xfrm>
        </p:spPr>
        <p:txBody>
          <a:bodyPr>
            <a:normAutofit fontScale="90000"/>
          </a:bodyPr>
          <a:lstStyle/>
          <a:p>
            <a:r>
              <a:rPr lang="es-MX" dirty="0"/>
              <a:t>Capitulo III: Estado del Arte</a:t>
            </a:r>
          </a:p>
        </p:txBody>
      </p:sp>
      <p:graphicFrame>
        <p:nvGraphicFramePr>
          <p:cNvPr id="4" name="Tabla 3"/>
          <p:cNvGraphicFramePr>
            <a:graphicFrameLocks noGrp="1"/>
          </p:cNvGraphicFramePr>
          <p:nvPr>
            <p:extLst>
              <p:ext uri="{D42A27DB-BD31-4B8C-83A1-F6EECF244321}">
                <p14:modId xmlns:p14="http://schemas.microsoft.com/office/powerpoint/2010/main" val="4010844945"/>
              </p:ext>
            </p:extLst>
          </p:nvPr>
        </p:nvGraphicFramePr>
        <p:xfrm>
          <a:off x="715614" y="1046922"/>
          <a:ext cx="11158333" cy="5724562"/>
        </p:xfrm>
        <a:graphic>
          <a:graphicData uri="http://schemas.openxmlformats.org/drawingml/2006/table">
            <a:tbl>
              <a:tblPr firstRow="1" firstCol="1" bandRow="1">
                <a:tableStyleId>{5C22544A-7EE6-4342-B048-85BDC9FD1C3A}</a:tableStyleId>
              </a:tblPr>
              <a:tblGrid>
                <a:gridCol w="2320052">
                  <a:extLst>
                    <a:ext uri="{9D8B030D-6E8A-4147-A177-3AD203B41FA5}">
                      <a16:colId xmlns:a16="http://schemas.microsoft.com/office/drawing/2014/main" xmlns="" val="269005347"/>
                    </a:ext>
                  </a:extLst>
                </a:gridCol>
                <a:gridCol w="2872442">
                  <a:extLst>
                    <a:ext uri="{9D8B030D-6E8A-4147-A177-3AD203B41FA5}">
                      <a16:colId xmlns:a16="http://schemas.microsoft.com/office/drawing/2014/main" xmlns="" val="2175771723"/>
                    </a:ext>
                  </a:extLst>
                </a:gridCol>
                <a:gridCol w="3124963">
                  <a:extLst>
                    <a:ext uri="{9D8B030D-6E8A-4147-A177-3AD203B41FA5}">
                      <a16:colId xmlns:a16="http://schemas.microsoft.com/office/drawing/2014/main" xmlns="" val="517303602"/>
                    </a:ext>
                  </a:extLst>
                </a:gridCol>
                <a:gridCol w="2840876">
                  <a:extLst>
                    <a:ext uri="{9D8B030D-6E8A-4147-A177-3AD203B41FA5}">
                      <a16:colId xmlns:a16="http://schemas.microsoft.com/office/drawing/2014/main" xmlns="" val="102520117"/>
                    </a:ext>
                  </a:extLst>
                </a:gridCol>
              </a:tblGrid>
              <a:tr h="432448">
                <a:tc>
                  <a:txBody>
                    <a:bodyPr/>
                    <a:lstStyle/>
                    <a:p>
                      <a:pPr marR="6985" algn="just">
                        <a:lnSpc>
                          <a:spcPts val="1260"/>
                        </a:lnSpc>
                        <a:spcAft>
                          <a:spcPts val="1200"/>
                        </a:spcAft>
                      </a:pPr>
                      <a:r>
                        <a:rPr lang="es-PE" sz="1000" dirty="0">
                          <a:effectLst/>
                        </a:rPr>
                        <a:t> </a:t>
                      </a:r>
                      <a:endParaRPr lang="es-MX" sz="1000" dirty="0">
                        <a:effectLst/>
                        <a:latin typeface="Times New Roman" panose="02020603050405020304" pitchFamily="18" charset="0"/>
                        <a:ea typeface="Times New Roman" panose="02020603050405020304" pitchFamily="18" charset="0"/>
                      </a:endParaRPr>
                    </a:p>
                  </a:txBody>
                  <a:tcPr marL="49509" marR="49509" marT="0" marB="0"/>
                </a:tc>
                <a:tc>
                  <a:txBody>
                    <a:bodyPr/>
                    <a:lstStyle/>
                    <a:p>
                      <a:pPr marR="6985" algn="just">
                        <a:lnSpc>
                          <a:spcPts val="1260"/>
                        </a:lnSpc>
                        <a:spcAft>
                          <a:spcPts val="0"/>
                        </a:spcAft>
                      </a:pPr>
                      <a:r>
                        <a:rPr lang="es-PE" sz="2000" dirty="0">
                          <a:effectLst/>
                        </a:rPr>
                        <a:t>Empresa comercializadora</a:t>
                      </a:r>
                      <a:endParaRPr lang="es-MX" sz="2000" dirty="0">
                        <a:effectLst/>
                        <a:latin typeface="Times New Roman" panose="02020603050405020304" pitchFamily="18" charset="0"/>
                        <a:ea typeface="Times New Roman" panose="02020603050405020304" pitchFamily="18" charset="0"/>
                      </a:endParaRPr>
                    </a:p>
                  </a:txBody>
                  <a:tcPr marL="49509" marR="49509" marT="0" marB="0" anchor="ctr"/>
                </a:tc>
                <a:tc>
                  <a:txBody>
                    <a:bodyPr/>
                    <a:lstStyle/>
                    <a:p>
                      <a:pPr marR="6985" algn="just">
                        <a:lnSpc>
                          <a:spcPts val="1260"/>
                        </a:lnSpc>
                        <a:spcAft>
                          <a:spcPts val="0"/>
                        </a:spcAft>
                      </a:pPr>
                      <a:r>
                        <a:rPr lang="es-PE" sz="2000" dirty="0">
                          <a:effectLst/>
                        </a:rPr>
                        <a:t>Empresa CP</a:t>
                      </a:r>
                      <a:endParaRPr lang="es-MX" sz="2000" dirty="0">
                        <a:effectLst/>
                        <a:latin typeface="Times New Roman" panose="02020603050405020304" pitchFamily="18" charset="0"/>
                        <a:ea typeface="Times New Roman" panose="02020603050405020304" pitchFamily="18" charset="0"/>
                      </a:endParaRPr>
                    </a:p>
                  </a:txBody>
                  <a:tcPr marL="49509" marR="49509" marT="0" marB="0" anchor="ctr"/>
                </a:tc>
                <a:tc>
                  <a:txBody>
                    <a:bodyPr/>
                    <a:lstStyle/>
                    <a:p>
                      <a:pPr marR="6985" algn="just">
                        <a:lnSpc>
                          <a:spcPts val="1260"/>
                        </a:lnSpc>
                        <a:spcAft>
                          <a:spcPts val="0"/>
                        </a:spcAft>
                      </a:pPr>
                      <a:r>
                        <a:rPr lang="es-PE" sz="2000" dirty="0">
                          <a:effectLst/>
                        </a:rPr>
                        <a:t>Empresa </a:t>
                      </a:r>
                      <a:r>
                        <a:rPr lang="es-PE" sz="2000" dirty="0" err="1">
                          <a:effectLst/>
                        </a:rPr>
                        <a:t>ViaBlu</a:t>
                      </a:r>
                      <a:endParaRPr lang="es-MX" sz="2000" dirty="0">
                        <a:effectLst/>
                        <a:latin typeface="Times New Roman" panose="02020603050405020304" pitchFamily="18" charset="0"/>
                        <a:ea typeface="Times New Roman" panose="02020603050405020304" pitchFamily="18" charset="0"/>
                      </a:endParaRPr>
                    </a:p>
                  </a:txBody>
                  <a:tcPr marL="49509" marR="49509" marT="0" marB="0" anchor="ctr"/>
                </a:tc>
                <a:extLst>
                  <a:ext uri="{0D108BD9-81ED-4DB2-BD59-A6C34878D82A}">
                    <a16:rowId xmlns:a16="http://schemas.microsoft.com/office/drawing/2014/main" xmlns="" val="2230295771"/>
                  </a:ext>
                </a:extLst>
              </a:tr>
              <a:tr h="836400">
                <a:tc>
                  <a:txBody>
                    <a:bodyPr/>
                    <a:lstStyle/>
                    <a:p>
                      <a:pPr marR="6985" algn="just">
                        <a:lnSpc>
                          <a:spcPct val="100000"/>
                        </a:lnSpc>
                        <a:spcAft>
                          <a:spcPts val="1200"/>
                        </a:spcAft>
                      </a:pPr>
                      <a:r>
                        <a:rPr lang="es-PE" sz="2000" dirty="0">
                          <a:effectLst/>
                        </a:rPr>
                        <a:t>Proceso de Negocio</a:t>
                      </a:r>
                      <a:endParaRPr lang="es-MX" sz="2000" dirty="0">
                        <a:effectLst/>
                        <a:latin typeface="Times New Roman" panose="02020603050405020304" pitchFamily="18" charset="0"/>
                        <a:ea typeface="Times New Roman" panose="02020603050405020304" pitchFamily="18" charset="0"/>
                      </a:endParaRPr>
                    </a:p>
                  </a:txBody>
                  <a:tcPr marL="49509" marR="49509" marT="0" marB="0" anchor="ctr"/>
                </a:tc>
                <a:tc>
                  <a:txBody>
                    <a:bodyPr/>
                    <a:lstStyle/>
                    <a:p>
                      <a:pPr marR="6985" algn="just">
                        <a:lnSpc>
                          <a:spcPts val="1260"/>
                        </a:lnSpc>
                        <a:spcAft>
                          <a:spcPts val="600"/>
                        </a:spcAft>
                      </a:pPr>
                      <a:r>
                        <a:rPr lang="es-PE" sz="1400" dirty="0">
                          <a:effectLst/>
                        </a:rPr>
                        <a:t>Integración y consolidación de los datos de las importaciones</a:t>
                      </a:r>
                      <a:endParaRPr lang="es-MX" sz="1400" dirty="0">
                        <a:effectLst/>
                        <a:latin typeface="Times New Roman" panose="02020603050405020304" pitchFamily="18" charset="0"/>
                        <a:ea typeface="Times New Roman" panose="02020603050405020304" pitchFamily="18" charset="0"/>
                      </a:endParaRPr>
                    </a:p>
                  </a:txBody>
                  <a:tcPr marL="49509" marR="49509" marT="0" marB="0" anchor="ctr"/>
                </a:tc>
                <a:tc>
                  <a:txBody>
                    <a:bodyPr/>
                    <a:lstStyle/>
                    <a:p>
                      <a:pPr marR="6985" algn="just">
                        <a:lnSpc>
                          <a:spcPts val="1260"/>
                        </a:lnSpc>
                        <a:spcAft>
                          <a:spcPts val="600"/>
                        </a:spcAft>
                      </a:pPr>
                      <a:r>
                        <a:rPr lang="es-PE" sz="1400">
                          <a:effectLst/>
                        </a:rPr>
                        <a:t>Análisis y monitoreo de los estados de los envíos para formular una estrategia de implementación de un servicio de mensajería externa.</a:t>
                      </a:r>
                      <a:endParaRPr lang="es-MX" sz="1400">
                        <a:effectLst/>
                        <a:latin typeface="Times New Roman" panose="02020603050405020304" pitchFamily="18" charset="0"/>
                        <a:ea typeface="Times New Roman" panose="02020603050405020304" pitchFamily="18" charset="0"/>
                      </a:endParaRPr>
                    </a:p>
                  </a:txBody>
                  <a:tcPr marL="49509" marR="49509" marT="0" marB="0" anchor="ctr"/>
                </a:tc>
                <a:tc>
                  <a:txBody>
                    <a:bodyPr/>
                    <a:lstStyle/>
                    <a:p>
                      <a:pPr marR="6985" algn="just">
                        <a:lnSpc>
                          <a:spcPts val="1260"/>
                        </a:lnSpc>
                        <a:spcAft>
                          <a:spcPts val="600"/>
                        </a:spcAft>
                      </a:pPr>
                      <a:r>
                        <a:rPr lang="es-PE" sz="1400" dirty="0">
                          <a:effectLst/>
                        </a:rPr>
                        <a:t>Análisis del flujo de las ventas del área de logística</a:t>
                      </a:r>
                      <a:endParaRPr lang="es-MX" sz="1400" dirty="0">
                        <a:effectLst/>
                        <a:latin typeface="Times New Roman" panose="02020603050405020304" pitchFamily="18" charset="0"/>
                        <a:ea typeface="Times New Roman" panose="02020603050405020304" pitchFamily="18" charset="0"/>
                      </a:endParaRPr>
                    </a:p>
                  </a:txBody>
                  <a:tcPr marL="49509" marR="49509" marT="0" marB="0" anchor="ctr"/>
                </a:tc>
                <a:extLst>
                  <a:ext uri="{0D108BD9-81ED-4DB2-BD59-A6C34878D82A}">
                    <a16:rowId xmlns:a16="http://schemas.microsoft.com/office/drawing/2014/main" xmlns="" val="1591055812"/>
                  </a:ext>
                </a:extLst>
              </a:tr>
              <a:tr h="849504">
                <a:tc>
                  <a:txBody>
                    <a:bodyPr/>
                    <a:lstStyle/>
                    <a:p>
                      <a:pPr marR="6985" algn="just">
                        <a:lnSpc>
                          <a:spcPct val="100000"/>
                        </a:lnSpc>
                        <a:spcAft>
                          <a:spcPts val="1200"/>
                        </a:spcAft>
                      </a:pPr>
                      <a:r>
                        <a:rPr lang="es-PE" sz="2000" dirty="0">
                          <a:effectLst/>
                        </a:rPr>
                        <a:t>Sistema fuentes involucrados</a:t>
                      </a:r>
                      <a:endParaRPr lang="es-MX" sz="2000" dirty="0">
                        <a:effectLst/>
                        <a:latin typeface="Times New Roman" panose="02020603050405020304" pitchFamily="18" charset="0"/>
                        <a:ea typeface="Times New Roman" panose="02020603050405020304" pitchFamily="18" charset="0"/>
                      </a:endParaRPr>
                    </a:p>
                  </a:txBody>
                  <a:tcPr marL="49509" marR="49509" marT="0" marB="0" anchor="ctr"/>
                </a:tc>
                <a:tc>
                  <a:txBody>
                    <a:bodyPr/>
                    <a:lstStyle/>
                    <a:p>
                      <a:pPr marR="6985" algn="just">
                        <a:lnSpc>
                          <a:spcPts val="1260"/>
                        </a:lnSpc>
                        <a:spcAft>
                          <a:spcPts val="600"/>
                        </a:spcAft>
                      </a:pPr>
                      <a:r>
                        <a:rPr lang="es-PE" sz="1400" dirty="0">
                          <a:effectLst/>
                        </a:rPr>
                        <a:t>Sistema transaccional de información de los productos, los clientes y los envíos solicitados</a:t>
                      </a:r>
                      <a:endParaRPr lang="es-MX" sz="1400" dirty="0">
                        <a:effectLst/>
                        <a:latin typeface="Times New Roman" panose="02020603050405020304" pitchFamily="18" charset="0"/>
                        <a:ea typeface="Times New Roman" panose="02020603050405020304" pitchFamily="18" charset="0"/>
                      </a:endParaRPr>
                    </a:p>
                  </a:txBody>
                  <a:tcPr marL="49509" marR="49509" marT="0" marB="0" anchor="ctr"/>
                </a:tc>
                <a:tc>
                  <a:txBody>
                    <a:bodyPr/>
                    <a:lstStyle/>
                    <a:p>
                      <a:pPr marR="6985" algn="just">
                        <a:lnSpc>
                          <a:spcPts val="1260"/>
                        </a:lnSpc>
                        <a:spcAft>
                          <a:spcPts val="600"/>
                        </a:spcAft>
                      </a:pPr>
                      <a:r>
                        <a:rPr lang="es-PE" sz="1400" dirty="0">
                          <a:effectLst/>
                        </a:rPr>
                        <a:t>Sistemas transaccionales de información de las diversas tiendas que posee la empresa, información de clientes y del departamento de mensajería.</a:t>
                      </a:r>
                      <a:endParaRPr lang="es-MX" sz="1400" dirty="0">
                        <a:effectLst/>
                        <a:latin typeface="Times New Roman" panose="02020603050405020304" pitchFamily="18" charset="0"/>
                        <a:ea typeface="Times New Roman" panose="02020603050405020304" pitchFamily="18" charset="0"/>
                      </a:endParaRPr>
                    </a:p>
                  </a:txBody>
                  <a:tcPr marL="49509" marR="49509" marT="0" marB="0" anchor="ctr"/>
                </a:tc>
                <a:tc>
                  <a:txBody>
                    <a:bodyPr/>
                    <a:lstStyle/>
                    <a:p>
                      <a:pPr marR="6985" algn="just">
                        <a:lnSpc>
                          <a:spcPts val="1260"/>
                        </a:lnSpc>
                        <a:spcAft>
                          <a:spcPts val="600"/>
                        </a:spcAft>
                      </a:pPr>
                      <a:r>
                        <a:rPr lang="es-PE" sz="1400" dirty="0">
                          <a:effectLst/>
                        </a:rPr>
                        <a:t>Sistemas transaccionales de información de clientes, ventas, facturas por envíos, catálogo de productos, lista de solicitudes y costo por transporte usado.</a:t>
                      </a:r>
                      <a:endParaRPr lang="es-MX" sz="1400" dirty="0">
                        <a:effectLst/>
                        <a:latin typeface="Times New Roman" panose="02020603050405020304" pitchFamily="18" charset="0"/>
                        <a:ea typeface="Times New Roman" panose="02020603050405020304" pitchFamily="18" charset="0"/>
                      </a:endParaRPr>
                    </a:p>
                  </a:txBody>
                  <a:tcPr marL="49509" marR="49509" marT="0" marB="0" anchor="ctr"/>
                </a:tc>
                <a:extLst>
                  <a:ext uri="{0D108BD9-81ED-4DB2-BD59-A6C34878D82A}">
                    <a16:rowId xmlns:a16="http://schemas.microsoft.com/office/drawing/2014/main" xmlns="" val="179530881"/>
                  </a:ext>
                </a:extLst>
              </a:tr>
              <a:tr h="1168940">
                <a:tc>
                  <a:txBody>
                    <a:bodyPr/>
                    <a:lstStyle/>
                    <a:p>
                      <a:pPr marR="6985" algn="just">
                        <a:lnSpc>
                          <a:spcPct val="100000"/>
                        </a:lnSpc>
                        <a:spcAft>
                          <a:spcPts val="1200"/>
                        </a:spcAft>
                      </a:pPr>
                      <a:r>
                        <a:rPr lang="es-PE" sz="2000" dirty="0">
                          <a:effectLst/>
                        </a:rPr>
                        <a:t>Problema identificado</a:t>
                      </a:r>
                      <a:endParaRPr lang="es-MX" sz="2000" dirty="0">
                        <a:effectLst/>
                        <a:latin typeface="Times New Roman" panose="02020603050405020304" pitchFamily="18" charset="0"/>
                        <a:ea typeface="Times New Roman" panose="02020603050405020304" pitchFamily="18" charset="0"/>
                      </a:endParaRPr>
                    </a:p>
                  </a:txBody>
                  <a:tcPr marL="49509" marR="49509" marT="0" marB="0" anchor="ctr"/>
                </a:tc>
                <a:tc>
                  <a:txBody>
                    <a:bodyPr/>
                    <a:lstStyle/>
                    <a:p>
                      <a:pPr marL="342900" marR="6985" lvl="0" indent="-342900" algn="just">
                        <a:lnSpc>
                          <a:spcPts val="1260"/>
                        </a:lnSpc>
                        <a:spcAft>
                          <a:spcPts val="300"/>
                        </a:spcAft>
                        <a:buFont typeface="Wingdings" panose="05000000000000000000" pitchFamily="2" charset="2"/>
                        <a:buChar char=""/>
                      </a:pPr>
                      <a:r>
                        <a:rPr lang="es-PE" sz="1400" dirty="0">
                          <a:effectLst/>
                        </a:rPr>
                        <a:t>Tarea manual en la extracción e integración de los datos.</a:t>
                      </a:r>
                      <a:endParaRPr lang="es-MX" sz="1400" dirty="0">
                        <a:effectLst/>
                      </a:endParaRPr>
                    </a:p>
                    <a:p>
                      <a:pPr marL="342900" marR="6985" lvl="0" indent="-342900" algn="just">
                        <a:lnSpc>
                          <a:spcPts val="1260"/>
                        </a:lnSpc>
                        <a:spcAft>
                          <a:spcPts val="300"/>
                        </a:spcAft>
                        <a:buFont typeface="Wingdings" panose="05000000000000000000" pitchFamily="2" charset="2"/>
                        <a:buChar char=""/>
                      </a:pPr>
                      <a:r>
                        <a:rPr lang="es-PE" sz="1400" dirty="0">
                          <a:effectLst/>
                        </a:rPr>
                        <a:t>Excesivo tiempo en la generación de reportes.</a:t>
                      </a:r>
                      <a:endParaRPr lang="es-MX" sz="1400" dirty="0">
                        <a:effectLst/>
                      </a:endParaRPr>
                    </a:p>
                    <a:p>
                      <a:pPr marL="342900" marR="6985" lvl="0" indent="-342900" algn="just">
                        <a:lnSpc>
                          <a:spcPts val="1260"/>
                        </a:lnSpc>
                        <a:spcAft>
                          <a:spcPts val="300"/>
                        </a:spcAft>
                        <a:buFont typeface="Wingdings" panose="05000000000000000000" pitchFamily="2" charset="2"/>
                        <a:buChar char=""/>
                      </a:pPr>
                      <a:r>
                        <a:rPr lang="es-PE" sz="1400" dirty="0">
                          <a:effectLst/>
                        </a:rPr>
                        <a:t>Diversificación y falta de comunicación de sistemas fuentes.</a:t>
                      </a:r>
                      <a:endParaRPr lang="es-MX" sz="1400" dirty="0">
                        <a:effectLst/>
                        <a:latin typeface="Times New Roman" panose="02020603050405020304" pitchFamily="18" charset="0"/>
                        <a:ea typeface="Times New Roman" panose="02020603050405020304" pitchFamily="18" charset="0"/>
                      </a:endParaRPr>
                    </a:p>
                  </a:txBody>
                  <a:tcPr marL="49509" marR="49509" marT="0" marB="0" anchor="ctr"/>
                </a:tc>
                <a:tc>
                  <a:txBody>
                    <a:bodyPr/>
                    <a:lstStyle/>
                    <a:p>
                      <a:pPr marL="342900" marR="6985" lvl="0" indent="-342900" algn="just">
                        <a:lnSpc>
                          <a:spcPts val="1260"/>
                        </a:lnSpc>
                        <a:spcAft>
                          <a:spcPts val="300"/>
                        </a:spcAft>
                        <a:buFont typeface="Wingdings" panose="05000000000000000000" pitchFamily="2" charset="2"/>
                        <a:buChar char=""/>
                      </a:pPr>
                      <a:r>
                        <a:rPr lang="es-PE" sz="1400" dirty="0">
                          <a:effectLst/>
                        </a:rPr>
                        <a:t>Falta de información consolidada del volumen de envíos que llegan a la bodega y salen de ella.</a:t>
                      </a:r>
                      <a:endParaRPr lang="es-MX" sz="1400" dirty="0">
                        <a:effectLst/>
                        <a:latin typeface="Times New Roman" panose="02020603050405020304" pitchFamily="18" charset="0"/>
                        <a:ea typeface="Times New Roman" panose="02020603050405020304" pitchFamily="18" charset="0"/>
                      </a:endParaRPr>
                    </a:p>
                  </a:txBody>
                  <a:tcPr marL="49509" marR="49509" marT="0" marB="0" anchor="ctr"/>
                </a:tc>
                <a:tc>
                  <a:txBody>
                    <a:bodyPr/>
                    <a:lstStyle/>
                    <a:p>
                      <a:pPr marL="342900" marR="6985" lvl="0" indent="-342900" algn="just">
                        <a:lnSpc>
                          <a:spcPts val="1260"/>
                        </a:lnSpc>
                        <a:spcAft>
                          <a:spcPts val="300"/>
                        </a:spcAft>
                        <a:buFont typeface="Wingdings" panose="05000000000000000000" pitchFamily="2" charset="2"/>
                        <a:buChar char=""/>
                      </a:pPr>
                      <a:r>
                        <a:rPr lang="es-PE" sz="1400" dirty="0">
                          <a:effectLst/>
                        </a:rPr>
                        <a:t>Generación de informes complejos y de difícil entendimiento.</a:t>
                      </a:r>
                      <a:endParaRPr lang="es-MX" sz="1400" dirty="0">
                        <a:effectLst/>
                      </a:endParaRPr>
                    </a:p>
                    <a:p>
                      <a:pPr marL="342900" marR="6985" lvl="0" indent="-342900" algn="just">
                        <a:lnSpc>
                          <a:spcPts val="1260"/>
                        </a:lnSpc>
                        <a:spcAft>
                          <a:spcPts val="300"/>
                        </a:spcAft>
                        <a:buFont typeface="Wingdings" panose="05000000000000000000" pitchFamily="2" charset="2"/>
                        <a:buChar char=""/>
                      </a:pPr>
                      <a:r>
                        <a:rPr lang="es-PE" sz="1400" dirty="0">
                          <a:effectLst/>
                        </a:rPr>
                        <a:t>Falta de información actualizada para el análisis.</a:t>
                      </a:r>
                      <a:endParaRPr lang="es-MX" sz="1400" dirty="0">
                        <a:effectLst/>
                        <a:latin typeface="Times New Roman" panose="02020603050405020304" pitchFamily="18" charset="0"/>
                        <a:ea typeface="Times New Roman" panose="02020603050405020304" pitchFamily="18" charset="0"/>
                      </a:endParaRPr>
                    </a:p>
                  </a:txBody>
                  <a:tcPr marL="49509" marR="49509" marT="0" marB="0" anchor="ctr"/>
                </a:tc>
                <a:extLst>
                  <a:ext uri="{0D108BD9-81ED-4DB2-BD59-A6C34878D82A}">
                    <a16:rowId xmlns:a16="http://schemas.microsoft.com/office/drawing/2014/main" xmlns="" val="3937945651"/>
                  </a:ext>
                </a:extLst>
              </a:tr>
              <a:tr h="896619">
                <a:tc>
                  <a:txBody>
                    <a:bodyPr/>
                    <a:lstStyle/>
                    <a:p>
                      <a:pPr marR="6985" algn="just">
                        <a:lnSpc>
                          <a:spcPct val="100000"/>
                        </a:lnSpc>
                        <a:spcAft>
                          <a:spcPts val="1200"/>
                        </a:spcAft>
                      </a:pPr>
                      <a:r>
                        <a:rPr lang="es-PE" sz="2000" dirty="0">
                          <a:effectLst/>
                        </a:rPr>
                        <a:t>Objetivo a alcanzar</a:t>
                      </a:r>
                      <a:endParaRPr lang="es-MX" sz="2000" dirty="0">
                        <a:effectLst/>
                        <a:latin typeface="Times New Roman" panose="02020603050405020304" pitchFamily="18" charset="0"/>
                        <a:ea typeface="Times New Roman" panose="02020603050405020304" pitchFamily="18" charset="0"/>
                      </a:endParaRPr>
                    </a:p>
                  </a:txBody>
                  <a:tcPr marL="49509" marR="49509" marT="0" marB="0" anchor="ctr"/>
                </a:tc>
                <a:tc>
                  <a:txBody>
                    <a:bodyPr/>
                    <a:lstStyle/>
                    <a:p>
                      <a:pPr marR="6985" algn="just">
                        <a:lnSpc>
                          <a:spcPts val="1260"/>
                        </a:lnSpc>
                        <a:spcAft>
                          <a:spcPts val="600"/>
                        </a:spcAft>
                      </a:pPr>
                      <a:r>
                        <a:rPr lang="es-PE" sz="1400" dirty="0">
                          <a:effectLst/>
                        </a:rPr>
                        <a:t>Realizar el análisis, diseño e implementación de una solución de inteligencia de negocios para el área de importaciones.</a:t>
                      </a:r>
                      <a:endParaRPr lang="es-MX" sz="1400" dirty="0">
                        <a:effectLst/>
                        <a:latin typeface="Times New Roman" panose="02020603050405020304" pitchFamily="18" charset="0"/>
                        <a:ea typeface="Times New Roman" panose="02020603050405020304" pitchFamily="18" charset="0"/>
                      </a:endParaRPr>
                    </a:p>
                  </a:txBody>
                  <a:tcPr marL="49509" marR="49509" marT="0" marB="0" anchor="ctr"/>
                </a:tc>
                <a:tc>
                  <a:txBody>
                    <a:bodyPr/>
                    <a:lstStyle/>
                    <a:p>
                      <a:pPr marR="6985" algn="just">
                        <a:lnSpc>
                          <a:spcPts val="1260"/>
                        </a:lnSpc>
                        <a:spcAft>
                          <a:spcPts val="600"/>
                        </a:spcAft>
                      </a:pPr>
                      <a:r>
                        <a:rPr lang="es-PE" sz="1400" dirty="0">
                          <a:effectLst/>
                        </a:rPr>
                        <a:t>Desarrollar una solución de inteligencia de negocio que ayude a determinar la viabilidad de la implementación de un servicio de mensajería externa.</a:t>
                      </a:r>
                      <a:endParaRPr lang="es-MX" sz="1400" dirty="0">
                        <a:effectLst/>
                        <a:latin typeface="Times New Roman" panose="02020603050405020304" pitchFamily="18" charset="0"/>
                        <a:ea typeface="Times New Roman" panose="02020603050405020304" pitchFamily="18" charset="0"/>
                      </a:endParaRPr>
                    </a:p>
                  </a:txBody>
                  <a:tcPr marL="49509" marR="49509" marT="0" marB="0" anchor="ctr"/>
                </a:tc>
                <a:tc>
                  <a:txBody>
                    <a:bodyPr/>
                    <a:lstStyle/>
                    <a:p>
                      <a:pPr marR="6985" algn="just">
                        <a:lnSpc>
                          <a:spcPts val="1260"/>
                        </a:lnSpc>
                        <a:spcAft>
                          <a:spcPts val="600"/>
                        </a:spcAft>
                      </a:pPr>
                      <a:r>
                        <a:rPr lang="es-PE" sz="1400" dirty="0">
                          <a:effectLst/>
                        </a:rPr>
                        <a:t>Implementación de un nuevo sistema de información para el control de pedidos por Rembolso Postal a partir de la reestructura actual e implementación en paralelo del sistema de control existente.</a:t>
                      </a:r>
                      <a:endParaRPr lang="es-MX" sz="1400" dirty="0">
                        <a:effectLst/>
                        <a:latin typeface="Times New Roman" panose="02020603050405020304" pitchFamily="18" charset="0"/>
                        <a:ea typeface="Times New Roman" panose="02020603050405020304" pitchFamily="18" charset="0"/>
                      </a:endParaRPr>
                    </a:p>
                  </a:txBody>
                  <a:tcPr marL="49509" marR="49509" marT="0" marB="0" anchor="ctr"/>
                </a:tc>
                <a:extLst>
                  <a:ext uri="{0D108BD9-81ED-4DB2-BD59-A6C34878D82A}">
                    <a16:rowId xmlns:a16="http://schemas.microsoft.com/office/drawing/2014/main" xmlns="" val="4136112519"/>
                  </a:ext>
                </a:extLst>
              </a:tr>
              <a:tr h="588239">
                <a:tc>
                  <a:txBody>
                    <a:bodyPr/>
                    <a:lstStyle/>
                    <a:p>
                      <a:pPr marR="6985" algn="just">
                        <a:lnSpc>
                          <a:spcPct val="100000"/>
                        </a:lnSpc>
                        <a:spcAft>
                          <a:spcPts val="1200"/>
                        </a:spcAft>
                      </a:pPr>
                      <a:r>
                        <a:rPr lang="es-PE" sz="2000" dirty="0">
                          <a:effectLst/>
                        </a:rPr>
                        <a:t>Solución creada</a:t>
                      </a:r>
                      <a:endParaRPr lang="es-MX" sz="2000" dirty="0">
                        <a:effectLst/>
                        <a:latin typeface="Times New Roman" panose="02020603050405020304" pitchFamily="18" charset="0"/>
                        <a:ea typeface="Times New Roman" panose="02020603050405020304" pitchFamily="18" charset="0"/>
                      </a:endParaRPr>
                    </a:p>
                  </a:txBody>
                  <a:tcPr marL="49509" marR="49509" marT="0" marB="0" anchor="ctr"/>
                </a:tc>
                <a:tc>
                  <a:txBody>
                    <a:bodyPr/>
                    <a:lstStyle/>
                    <a:p>
                      <a:pPr marR="6985" algn="just">
                        <a:lnSpc>
                          <a:spcPts val="1260"/>
                        </a:lnSpc>
                        <a:spcAft>
                          <a:spcPts val="600"/>
                        </a:spcAft>
                      </a:pPr>
                      <a:r>
                        <a:rPr lang="es-PE" sz="1400">
                          <a:effectLst/>
                        </a:rPr>
                        <a:t>Varios datamarts para el análisis de datos de las importaciones.</a:t>
                      </a:r>
                      <a:endParaRPr lang="es-MX" sz="1400">
                        <a:effectLst/>
                        <a:latin typeface="Times New Roman" panose="02020603050405020304" pitchFamily="18" charset="0"/>
                        <a:ea typeface="Times New Roman" panose="02020603050405020304" pitchFamily="18" charset="0"/>
                      </a:endParaRPr>
                    </a:p>
                  </a:txBody>
                  <a:tcPr marL="49509" marR="49509" marT="0" marB="0" anchor="ctr"/>
                </a:tc>
                <a:tc>
                  <a:txBody>
                    <a:bodyPr/>
                    <a:lstStyle/>
                    <a:p>
                      <a:pPr marR="6985" algn="just">
                        <a:lnSpc>
                          <a:spcPts val="1260"/>
                        </a:lnSpc>
                        <a:spcAft>
                          <a:spcPts val="600"/>
                        </a:spcAft>
                      </a:pPr>
                      <a:r>
                        <a:rPr lang="es-PE" sz="1400">
                          <a:effectLst/>
                        </a:rPr>
                        <a:t>Un datamart del flujo de los envíos que llegan para el departamento de mensajería.</a:t>
                      </a:r>
                      <a:endParaRPr lang="es-MX" sz="1400">
                        <a:effectLst/>
                        <a:latin typeface="Times New Roman" panose="02020603050405020304" pitchFamily="18" charset="0"/>
                        <a:ea typeface="Times New Roman" panose="02020603050405020304" pitchFamily="18" charset="0"/>
                      </a:endParaRPr>
                    </a:p>
                  </a:txBody>
                  <a:tcPr marL="49509" marR="49509" marT="0" marB="0" anchor="ctr"/>
                </a:tc>
                <a:tc>
                  <a:txBody>
                    <a:bodyPr/>
                    <a:lstStyle/>
                    <a:p>
                      <a:pPr marR="6985" algn="just">
                        <a:lnSpc>
                          <a:spcPts val="1260"/>
                        </a:lnSpc>
                        <a:spcAft>
                          <a:spcPts val="600"/>
                        </a:spcAft>
                      </a:pPr>
                      <a:r>
                        <a:rPr lang="es-PE" sz="1400" dirty="0">
                          <a:effectLst/>
                        </a:rPr>
                        <a:t>Un datamart para el análisis y control de las solicitudes de reembolso Postal.</a:t>
                      </a:r>
                      <a:endParaRPr lang="es-MX" sz="1400" dirty="0">
                        <a:effectLst/>
                        <a:latin typeface="Times New Roman" panose="02020603050405020304" pitchFamily="18" charset="0"/>
                        <a:ea typeface="Times New Roman" panose="02020603050405020304" pitchFamily="18" charset="0"/>
                      </a:endParaRPr>
                    </a:p>
                  </a:txBody>
                  <a:tcPr marL="49509" marR="49509" marT="0" marB="0" anchor="ctr"/>
                </a:tc>
                <a:extLst>
                  <a:ext uri="{0D108BD9-81ED-4DB2-BD59-A6C34878D82A}">
                    <a16:rowId xmlns:a16="http://schemas.microsoft.com/office/drawing/2014/main" xmlns="" val="3447507215"/>
                  </a:ext>
                </a:extLst>
              </a:tr>
              <a:tr h="858431">
                <a:tc>
                  <a:txBody>
                    <a:bodyPr/>
                    <a:lstStyle/>
                    <a:p>
                      <a:pPr marR="6985" algn="just">
                        <a:lnSpc>
                          <a:spcPct val="100000"/>
                        </a:lnSpc>
                        <a:spcAft>
                          <a:spcPts val="1200"/>
                        </a:spcAft>
                      </a:pPr>
                      <a:r>
                        <a:rPr lang="es-PE" sz="2000" dirty="0">
                          <a:effectLst/>
                        </a:rPr>
                        <a:t>Esquema de Diseño usado en la solución</a:t>
                      </a:r>
                      <a:endParaRPr lang="es-MX" sz="2000" dirty="0">
                        <a:effectLst/>
                        <a:latin typeface="Times New Roman" panose="02020603050405020304" pitchFamily="18" charset="0"/>
                        <a:ea typeface="Times New Roman" panose="02020603050405020304" pitchFamily="18" charset="0"/>
                      </a:endParaRPr>
                    </a:p>
                  </a:txBody>
                  <a:tcPr marL="49509" marR="49509" marT="0" marB="0" anchor="ctr"/>
                </a:tc>
                <a:tc>
                  <a:txBody>
                    <a:bodyPr/>
                    <a:lstStyle/>
                    <a:p>
                      <a:pPr marR="6985" algn="just">
                        <a:lnSpc>
                          <a:spcPts val="1260"/>
                        </a:lnSpc>
                        <a:spcAft>
                          <a:spcPts val="600"/>
                        </a:spcAft>
                      </a:pPr>
                      <a:r>
                        <a:rPr lang="es-PE" sz="1400">
                          <a:effectLst/>
                        </a:rPr>
                        <a:t>Se utilizó el esquema estrella para cada datamart, en donde cada datamart estaba constituido por su tabla de hechos y sus respectivas dimensiones.</a:t>
                      </a:r>
                      <a:endParaRPr lang="es-MX" sz="1400">
                        <a:effectLst/>
                        <a:latin typeface="Times New Roman" panose="02020603050405020304" pitchFamily="18" charset="0"/>
                        <a:ea typeface="Times New Roman" panose="02020603050405020304" pitchFamily="18" charset="0"/>
                      </a:endParaRPr>
                    </a:p>
                  </a:txBody>
                  <a:tcPr marL="49509" marR="49509" marT="0" marB="0" anchor="ctr"/>
                </a:tc>
                <a:tc>
                  <a:txBody>
                    <a:bodyPr/>
                    <a:lstStyle/>
                    <a:p>
                      <a:pPr marR="6985" algn="just">
                        <a:lnSpc>
                          <a:spcPts val="1260"/>
                        </a:lnSpc>
                        <a:spcAft>
                          <a:spcPts val="600"/>
                        </a:spcAft>
                      </a:pPr>
                      <a:r>
                        <a:rPr lang="es-PE" sz="1400">
                          <a:effectLst/>
                        </a:rPr>
                        <a:t>Usa un esquema de estrella para aumentar el rendimiento de consultas y tener las tablas del datamart los más des-normalizadas posibles.</a:t>
                      </a:r>
                      <a:endParaRPr lang="es-MX" sz="1400">
                        <a:effectLst/>
                        <a:latin typeface="Times New Roman" panose="02020603050405020304" pitchFamily="18" charset="0"/>
                        <a:ea typeface="Times New Roman" panose="02020603050405020304" pitchFamily="18" charset="0"/>
                      </a:endParaRPr>
                    </a:p>
                  </a:txBody>
                  <a:tcPr marL="49509" marR="49509" marT="0" marB="0" anchor="ctr"/>
                </a:tc>
                <a:tc>
                  <a:txBody>
                    <a:bodyPr/>
                    <a:lstStyle/>
                    <a:p>
                      <a:pPr marR="6985" algn="just">
                        <a:lnSpc>
                          <a:spcPts val="1260"/>
                        </a:lnSpc>
                        <a:spcAft>
                          <a:spcPts val="600"/>
                        </a:spcAft>
                      </a:pPr>
                      <a:r>
                        <a:rPr lang="es-PE" sz="1400" dirty="0">
                          <a:effectLst/>
                        </a:rPr>
                        <a:t>Usa un esquema mixto, dependiendo del nivel de granularidad de los datos va normalizando o des-normalizando el esquema para mejorar las consultas.</a:t>
                      </a:r>
                      <a:endParaRPr lang="es-MX" sz="1400" dirty="0">
                        <a:effectLst/>
                        <a:latin typeface="Times New Roman" panose="02020603050405020304" pitchFamily="18" charset="0"/>
                        <a:ea typeface="Times New Roman" panose="02020603050405020304" pitchFamily="18" charset="0"/>
                      </a:endParaRPr>
                    </a:p>
                  </a:txBody>
                  <a:tcPr marL="49509" marR="49509" marT="0" marB="0" anchor="ctr"/>
                </a:tc>
                <a:extLst>
                  <a:ext uri="{0D108BD9-81ED-4DB2-BD59-A6C34878D82A}">
                    <a16:rowId xmlns:a16="http://schemas.microsoft.com/office/drawing/2014/main" xmlns="" val="2172731279"/>
                  </a:ext>
                </a:extLst>
              </a:tr>
            </a:tbl>
          </a:graphicData>
        </a:graphic>
      </p:graphicFrame>
      <p:sp>
        <p:nvSpPr>
          <p:cNvPr id="5" name="Título 1"/>
          <p:cNvSpPr txBox="1">
            <a:spLocks/>
          </p:cNvSpPr>
          <p:nvPr/>
        </p:nvSpPr>
        <p:spPr>
          <a:xfrm>
            <a:off x="715613" y="602430"/>
            <a:ext cx="6546577" cy="51792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MX" sz="2800" dirty="0"/>
              <a:t>Matriz de Comparación de Investigaciones</a:t>
            </a:r>
          </a:p>
        </p:txBody>
      </p:sp>
    </p:spTree>
    <p:extLst>
      <p:ext uri="{BB962C8B-B14F-4D97-AF65-F5344CB8AC3E}">
        <p14:creationId xmlns:p14="http://schemas.microsoft.com/office/powerpoint/2010/main" val="329122806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TM04033919[[fn=Circuito]]</Template>
  <TotalTime>350</TotalTime>
  <Words>1290</Words>
  <Application>Microsoft Office PowerPoint</Application>
  <PresentationFormat>Personalizado</PresentationFormat>
  <Paragraphs>186</Paragraphs>
  <Slides>19</Slides>
  <Notes>0</Notes>
  <HiddenSlides>0</HiddenSlides>
  <MMClips>0</MMClips>
  <ScaleCrop>false</ScaleCrop>
  <HeadingPairs>
    <vt:vector size="4" baseType="variant">
      <vt:variant>
        <vt:lpstr>Tema</vt:lpstr>
      </vt:variant>
      <vt:variant>
        <vt:i4>1</vt:i4>
      </vt:variant>
      <vt:variant>
        <vt:lpstr>Títulos de diapositiva</vt:lpstr>
      </vt:variant>
      <vt:variant>
        <vt:i4>19</vt:i4>
      </vt:variant>
    </vt:vector>
  </HeadingPairs>
  <TitlesOfParts>
    <vt:vector size="20" baseType="lpstr">
      <vt:lpstr>Circuito</vt:lpstr>
      <vt:lpstr>DESARROLLO DE UNA SOLUCIÓN DE INTELIGENCIA DE NEGOCIOS EN TIEMPO REAL USANDO VIRTUALIZACIÓN DE DATOS PARA LA TOMA DE DECISIONES ORIENTADO AL ANÁLISIS Y MONITOREO DEL TRAFICO POSTAL DE LA EMPRESA SERVICIOS POSTALES DEL PERÚ</vt:lpstr>
      <vt:lpstr>Capitulo I: Planteamiento metodológico</vt:lpstr>
      <vt:lpstr>Capitulo I: Planteamiento metodológico</vt:lpstr>
      <vt:lpstr>Capitulo I: Planteamiento metodológico</vt:lpstr>
      <vt:lpstr>Capitulo I: Planteamiento metodológico</vt:lpstr>
      <vt:lpstr>Capitulo I: Planteamiento metodológico</vt:lpstr>
      <vt:lpstr>Capitulo II: Marco teórico</vt:lpstr>
      <vt:lpstr>Capitulo III: Estado del Arte</vt:lpstr>
      <vt:lpstr>Capitulo III: Estado del Arte</vt:lpstr>
      <vt:lpstr>Capitulo III: Estado del Arte</vt:lpstr>
      <vt:lpstr>Capitulo III: Estado del Arte</vt:lpstr>
      <vt:lpstr>Capitulo III: Estado del Arte</vt:lpstr>
      <vt:lpstr>Capitulo III: Estado del Arte</vt:lpstr>
      <vt:lpstr>Capitulo III: Estado del Arte</vt:lpstr>
      <vt:lpstr>Capitulo III: Estado del Arte</vt:lpstr>
      <vt:lpstr>Capitulo IV: Aporte TEORICO</vt:lpstr>
      <vt:lpstr>Capitulo IV: Aporte TEORICO</vt:lpstr>
      <vt:lpstr>Capitulo IV: Aporte TEORICO</vt:lpstr>
      <vt:lpstr>GRACIAS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DE UN SOLUCIÓN DE INTELIGENCIA DE NEGOCIOS EN TIEMPO REAL USANDO VIRTUALIZACIÓN DE DATOS PARA LA TOMA DE DECISIONES ORIENTADO AL ANÁLISIS Y MONITOREO DEL TRAFICO POSTAL DE LA EMPRESA SERVICIOS POSTALES DEL PERÚ</dc:title>
  <dc:creator>ENRIQUE</dc:creator>
  <cp:lastModifiedBy>videoteca</cp:lastModifiedBy>
  <cp:revision>56</cp:revision>
  <dcterms:created xsi:type="dcterms:W3CDTF">2016-07-06T20:59:40Z</dcterms:created>
  <dcterms:modified xsi:type="dcterms:W3CDTF">2016-07-08T22:08:32Z</dcterms:modified>
</cp:coreProperties>
</file>